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272" r:id="rId6"/>
    <p:sldId id="258" r:id="rId7"/>
    <p:sldId id="298" r:id="rId8"/>
    <p:sldId id="271" r:id="rId9"/>
    <p:sldId id="257" r:id="rId10"/>
    <p:sldId id="273" r:id="rId11"/>
    <p:sldId id="274" r:id="rId12"/>
    <p:sldId id="275" r:id="rId13"/>
    <p:sldId id="276" r:id="rId14"/>
    <p:sldId id="279" r:id="rId15"/>
    <p:sldId id="280" r:id="rId16"/>
    <p:sldId id="281" r:id="rId17"/>
    <p:sldId id="270" r:id="rId18"/>
    <p:sldId id="282" r:id="rId19"/>
    <p:sldId id="283" r:id="rId20"/>
    <p:sldId id="284" r:id="rId21"/>
    <p:sldId id="285" r:id="rId22"/>
    <p:sldId id="286" r:id="rId23"/>
    <p:sldId id="287" r:id="rId24"/>
    <p:sldId id="288" r:id="rId25"/>
    <p:sldId id="289" r:id="rId26"/>
    <p:sldId id="290" r:id="rId27"/>
    <p:sldId id="278" r:id="rId28"/>
    <p:sldId id="291" r:id="rId29"/>
    <p:sldId id="292" r:id="rId30"/>
    <p:sldId id="293" r:id="rId31"/>
    <p:sldId id="294" r:id="rId32"/>
    <p:sldId id="295" r:id="rId33"/>
    <p:sldId id="296" r:id="rId34"/>
    <p:sldId id="29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1620DD-6C5C-475F-8D31-710FEFAFD2F3}" v="1" dt="2022-05-03T11:15:12.7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135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va Hegnar" userId="c0f00668-ecb3-452a-a438-c5a9f3362453" providerId="ADAL" clId="{871620DD-6C5C-475F-8D31-710FEFAFD2F3}"/>
    <pc:docChg chg="modSld sldOrd">
      <pc:chgData name="Eva Hegnar" userId="c0f00668-ecb3-452a-a438-c5a9f3362453" providerId="ADAL" clId="{871620DD-6C5C-475F-8D31-710FEFAFD2F3}" dt="2022-05-03T11:15:12.704" v="4" actId="20577"/>
      <pc:docMkLst>
        <pc:docMk/>
      </pc:docMkLst>
      <pc:sldChg chg="modSp mod ord">
        <pc:chgData name="Eva Hegnar" userId="c0f00668-ecb3-452a-a438-c5a9f3362453" providerId="ADAL" clId="{871620DD-6C5C-475F-8D31-710FEFAFD2F3}" dt="2022-05-03T11:15:12.704" v="4" actId="20577"/>
        <pc:sldMkLst>
          <pc:docMk/>
          <pc:sldMk cId="1077051246" sldId="278"/>
        </pc:sldMkLst>
        <pc:spChg chg="mod">
          <ac:chgData name="Eva Hegnar" userId="c0f00668-ecb3-452a-a438-c5a9f3362453" providerId="ADAL" clId="{871620DD-6C5C-475F-8D31-710FEFAFD2F3}" dt="2022-05-03T11:15:12.704" v="4" actId="20577"/>
          <ac:spMkLst>
            <pc:docMk/>
            <pc:sldMk cId="1077051246" sldId="278"/>
            <ac:spMk id="3" creationId="{691B97CD-997C-43C5-9404-73F94D1FD684}"/>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C94D9A-7B9C-4B3F-AAB9-1BD89F95B86F}"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1CD64852-570D-4238-ACD5-DD0778F0F9EC}">
      <dgm:prSet/>
      <dgm:spPr/>
      <dgm:t>
        <a:bodyPr/>
        <a:lstStyle/>
        <a:p>
          <a:r>
            <a:rPr lang="en-US"/>
            <a:t>Power BI Desktop – lokal, jobbar med lokala dataset (endast Windows)</a:t>
          </a:r>
        </a:p>
      </dgm:t>
    </dgm:pt>
    <dgm:pt modelId="{A194B378-4088-4D50-9D31-862BBE965A72}" type="parTrans" cxnId="{E6D1A915-0C82-47E8-82DF-BACDFD73C84E}">
      <dgm:prSet/>
      <dgm:spPr/>
      <dgm:t>
        <a:bodyPr/>
        <a:lstStyle/>
        <a:p>
          <a:endParaRPr lang="en-US"/>
        </a:p>
      </dgm:t>
    </dgm:pt>
    <dgm:pt modelId="{5A9DE5FE-14CC-439C-9C89-430CD5C36C7F}" type="sibTrans" cxnId="{E6D1A915-0C82-47E8-82DF-BACDFD73C84E}">
      <dgm:prSet/>
      <dgm:spPr/>
      <dgm:t>
        <a:bodyPr/>
        <a:lstStyle/>
        <a:p>
          <a:endParaRPr lang="en-US"/>
        </a:p>
      </dgm:t>
    </dgm:pt>
    <dgm:pt modelId="{2FC1951F-8EF5-48FF-B09C-00605D250E1A}">
      <dgm:prSet/>
      <dgm:spPr/>
      <dgm:t>
        <a:bodyPr/>
        <a:lstStyle/>
        <a:p>
          <a:r>
            <a:rPr lang="en-US"/>
            <a:t>Power BI Service - cloudlösning, dashboards, fungerar på alla datorer</a:t>
          </a:r>
        </a:p>
      </dgm:t>
    </dgm:pt>
    <dgm:pt modelId="{07E35B24-725B-48EE-9659-CF5B6529A602}" type="parTrans" cxnId="{8E749DA8-25F7-479B-BC1F-60B35ED41EA2}">
      <dgm:prSet/>
      <dgm:spPr/>
      <dgm:t>
        <a:bodyPr/>
        <a:lstStyle/>
        <a:p>
          <a:endParaRPr lang="en-US"/>
        </a:p>
      </dgm:t>
    </dgm:pt>
    <dgm:pt modelId="{136054E4-7487-4948-B057-86AD273D0A6B}" type="sibTrans" cxnId="{8E749DA8-25F7-479B-BC1F-60B35ED41EA2}">
      <dgm:prSet/>
      <dgm:spPr/>
      <dgm:t>
        <a:bodyPr/>
        <a:lstStyle/>
        <a:p>
          <a:endParaRPr lang="en-US"/>
        </a:p>
      </dgm:t>
    </dgm:pt>
    <dgm:pt modelId="{98343B2B-DCA4-46B4-9495-024E13A2A6C1}">
      <dgm:prSet/>
      <dgm:spPr/>
      <dgm:t>
        <a:bodyPr/>
        <a:lstStyle/>
        <a:p>
          <a:r>
            <a:rPr lang="en-US" dirty="0"/>
            <a:t>Power BI Mobile - </a:t>
          </a:r>
          <a:r>
            <a:rPr lang="en-US" dirty="0" err="1"/>
            <a:t>lätt</a:t>
          </a:r>
          <a:r>
            <a:rPr lang="en-US" dirty="0"/>
            <a:t> </a:t>
          </a:r>
          <a:r>
            <a:rPr lang="en-US" dirty="0" err="1"/>
            <a:t>att</a:t>
          </a:r>
          <a:r>
            <a:rPr lang="en-US" dirty="0"/>
            <a:t> </a:t>
          </a:r>
          <a:r>
            <a:rPr lang="en-US" dirty="0" err="1"/>
            <a:t>tillgå</a:t>
          </a:r>
          <a:r>
            <a:rPr lang="en-US" dirty="0"/>
            <a:t>, </a:t>
          </a:r>
          <a:r>
            <a:rPr lang="en-US" dirty="0" err="1"/>
            <a:t>mindre</a:t>
          </a:r>
          <a:r>
            <a:rPr lang="en-US" dirty="0"/>
            <a:t> </a:t>
          </a:r>
          <a:r>
            <a:rPr lang="en-US" dirty="0" err="1"/>
            <a:t>fokus</a:t>
          </a:r>
          <a:r>
            <a:rPr lang="en-US" dirty="0"/>
            <a:t> </a:t>
          </a:r>
          <a:r>
            <a:rPr lang="en-US" dirty="0" err="1"/>
            <a:t>på</a:t>
          </a:r>
          <a:r>
            <a:rPr lang="en-US" dirty="0"/>
            <a:t> </a:t>
          </a:r>
          <a:r>
            <a:rPr lang="en-US" dirty="0" err="1"/>
            <a:t>detta</a:t>
          </a:r>
          <a:endParaRPr lang="en-US" dirty="0"/>
        </a:p>
      </dgm:t>
    </dgm:pt>
    <dgm:pt modelId="{4FA1B799-E846-40A1-B3A7-99BE4C765C4C}" type="parTrans" cxnId="{41A2FF78-4FCE-469D-A378-2477F8CA6983}">
      <dgm:prSet/>
      <dgm:spPr/>
      <dgm:t>
        <a:bodyPr/>
        <a:lstStyle/>
        <a:p>
          <a:endParaRPr lang="en-US"/>
        </a:p>
      </dgm:t>
    </dgm:pt>
    <dgm:pt modelId="{F8E490C9-E8E8-44F9-9CE7-D0DB9577889C}" type="sibTrans" cxnId="{41A2FF78-4FCE-469D-A378-2477F8CA6983}">
      <dgm:prSet/>
      <dgm:spPr/>
      <dgm:t>
        <a:bodyPr/>
        <a:lstStyle/>
        <a:p>
          <a:endParaRPr lang="en-US"/>
        </a:p>
      </dgm:t>
    </dgm:pt>
    <dgm:pt modelId="{1E34A263-7C06-489D-9B38-CBB930243D1C}" type="pres">
      <dgm:prSet presAssocID="{9BC94D9A-7B9C-4B3F-AAB9-1BD89F95B86F}" presName="linear" presStyleCnt="0">
        <dgm:presLayoutVars>
          <dgm:animLvl val="lvl"/>
          <dgm:resizeHandles val="exact"/>
        </dgm:presLayoutVars>
      </dgm:prSet>
      <dgm:spPr/>
    </dgm:pt>
    <dgm:pt modelId="{6FC1B182-CDA6-4664-97D1-8B5A7D5190B8}" type="pres">
      <dgm:prSet presAssocID="{1CD64852-570D-4238-ACD5-DD0778F0F9EC}" presName="parentText" presStyleLbl="node1" presStyleIdx="0" presStyleCnt="3">
        <dgm:presLayoutVars>
          <dgm:chMax val="0"/>
          <dgm:bulletEnabled val="1"/>
        </dgm:presLayoutVars>
      </dgm:prSet>
      <dgm:spPr/>
    </dgm:pt>
    <dgm:pt modelId="{3B8FEC43-3E03-44B7-A4A8-92874256341C}" type="pres">
      <dgm:prSet presAssocID="{5A9DE5FE-14CC-439C-9C89-430CD5C36C7F}" presName="spacer" presStyleCnt="0"/>
      <dgm:spPr/>
    </dgm:pt>
    <dgm:pt modelId="{F3F3F7EB-F096-4E5F-8F28-D17A1EEC5DE2}" type="pres">
      <dgm:prSet presAssocID="{2FC1951F-8EF5-48FF-B09C-00605D250E1A}" presName="parentText" presStyleLbl="node1" presStyleIdx="1" presStyleCnt="3">
        <dgm:presLayoutVars>
          <dgm:chMax val="0"/>
          <dgm:bulletEnabled val="1"/>
        </dgm:presLayoutVars>
      </dgm:prSet>
      <dgm:spPr/>
    </dgm:pt>
    <dgm:pt modelId="{ABBDD7AB-DAE8-4EBA-B5F2-FA14D4C7F140}" type="pres">
      <dgm:prSet presAssocID="{136054E4-7487-4948-B057-86AD273D0A6B}" presName="spacer" presStyleCnt="0"/>
      <dgm:spPr/>
    </dgm:pt>
    <dgm:pt modelId="{26207094-4EC2-499C-A063-371361A4CDE7}" type="pres">
      <dgm:prSet presAssocID="{98343B2B-DCA4-46B4-9495-024E13A2A6C1}" presName="parentText" presStyleLbl="node1" presStyleIdx="2" presStyleCnt="3">
        <dgm:presLayoutVars>
          <dgm:chMax val="0"/>
          <dgm:bulletEnabled val="1"/>
        </dgm:presLayoutVars>
      </dgm:prSet>
      <dgm:spPr/>
    </dgm:pt>
  </dgm:ptLst>
  <dgm:cxnLst>
    <dgm:cxn modelId="{E6D1A915-0C82-47E8-82DF-BACDFD73C84E}" srcId="{9BC94D9A-7B9C-4B3F-AAB9-1BD89F95B86F}" destId="{1CD64852-570D-4238-ACD5-DD0778F0F9EC}" srcOrd="0" destOrd="0" parTransId="{A194B378-4088-4D50-9D31-862BBE965A72}" sibTransId="{5A9DE5FE-14CC-439C-9C89-430CD5C36C7F}"/>
    <dgm:cxn modelId="{85BACF4B-E019-436A-9C38-C0D3D8C0F57B}" type="presOf" srcId="{2FC1951F-8EF5-48FF-B09C-00605D250E1A}" destId="{F3F3F7EB-F096-4E5F-8F28-D17A1EEC5DE2}" srcOrd="0" destOrd="0" presId="urn:microsoft.com/office/officeart/2005/8/layout/vList2"/>
    <dgm:cxn modelId="{41A2FF78-4FCE-469D-A378-2477F8CA6983}" srcId="{9BC94D9A-7B9C-4B3F-AAB9-1BD89F95B86F}" destId="{98343B2B-DCA4-46B4-9495-024E13A2A6C1}" srcOrd="2" destOrd="0" parTransId="{4FA1B799-E846-40A1-B3A7-99BE4C765C4C}" sibTransId="{F8E490C9-E8E8-44F9-9CE7-D0DB9577889C}"/>
    <dgm:cxn modelId="{A47D988E-01D6-44B1-BFDC-0B839F39625F}" type="presOf" srcId="{98343B2B-DCA4-46B4-9495-024E13A2A6C1}" destId="{26207094-4EC2-499C-A063-371361A4CDE7}" srcOrd="0" destOrd="0" presId="urn:microsoft.com/office/officeart/2005/8/layout/vList2"/>
    <dgm:cxn modelId="{8E749DA8-25F7-479B-BC1F-60B35ED41EA2}" srcId="{9BC94D9A-7B9C-4B3F-AAB9-1BD89F95B86F}" destId="{2FC1951F-8EF5-48FF-B09C-00605D250E1A}" srcOrd="1" destOrd="0" parTransId="{07E35B24-725B-48EE-9659-CF5B6529A602}" sibTransId="{136054E4-7487-4948-B057-86AD273D0A6B}"/>
    <dgm:cxn modelId="{518935C9-83EE-4224-9A08-A9B76ADA50AF}" type="presOf" srcId="{9BC94D9A-7B9C-4B3F-AAB9-1BD89F95B86F}" destId="{1E34A263-7C06-489D-9B38-CBB930243D1C}" srcOrd="0" destOrd="0" presId="urn:microsoft.com/office/officeart/2005/8/layout/vList2"/>
    <dgm:cxn modelId="{D6ED3BDB-1616-4A86-9919-74A3BEAD897D}" type="presOf" srcId="{1CD64852-570D-4238-ACD5-DD0778F0F9EC}" destId="{6FC1B182-CDA6-4664-97D1-8B5A7D5190B8}" srcOrd="0" destOrd="0" presId="urn:microsoft.com/office/officeart/2005/8/layout/vList2"/>
    <dgm:cxn modelId="{F47DBE28-0563-4174-BC52-13DC70999814}" type="presParOf" srcId="{1E34A263-7C06-489D-9B38-CBB930243D1C}" destId="{6FC1B182-CDA6-4664-97D1-8B5A7D5190B8}" srcOrd="0" destOrd="0" presId="urn:microsoft.com/office/officeart/2005/8/layout/vList2"/>
    <dgm:cxn modelId="{4EA15320-7079-4287-8822-D4BF83384566}" type="presParOf" srcId="{1E34A263-7C06-489D-9B38-CBB930243D1C}" destId="{3B8FEC43-3E03-44B7-A4A8-92874256341C}" srcOrd="1" destOrd="0" presId="urn:microsoft.com/office/officeart/2005/8/layout/vList2"/>
    <dgm:cxn modelId="{36F23C73-2AA3-4CD9-A749-DB3AD15ECFF0}" type="presParOf" srcId="{1E34A263-7C06-489D-9B38-CBB930243D1C}" destId="{F3F3F7EB-F096-4E5F-8F28-D17A1EEC5DE2}" srcOrd="2" destOrd="0" presId="urn:microsoft.com/office/officeart/2005/8/layout/vList2"/>
    <dgm:cxn modelId="{2D0C9FC0-6D97-4C0E-B424-B6CE0D768DAA}" type="presParOf" srcId="{1E34A263-7C06-489D-9B38-CBB930243D1C}" destId="{ABBDD7AB-DAE8-4EBA-B5F2-FA14D4C7F140}" srcOrd="3" destOrd="0" presId="urn:microsoft.com/office/officeart/2005/8/layout/vList2"/>
    <dgm:cxn modelId="{2DCF9B70-9F2B-403D-95D4-DFCA8D3CE7A4}" type="presParOf" srcId="{1E34A263-7C06-489D-9B38-CBB930243D1C}" destId="{26207094-4EC2-499C-A063-371361A4CDE7}"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B5B415-947A-4070-A031-8684682E48C9}" type="doc">
      <dgm:prSet loTypeId="urn:microsoft.com/office/officeart/2005/8/layout/vList5" loCatId="list" qsTypeId="urn:microsoft.com/office/officeart/2005/8/quickstyle/simple1" qsCatId="simple" csTypeId="urn:microsoft.com/office/officeart/2005/8/colors/accent2_2" csCatId="accent2"/>
      <dgm:spPr/>
      <dgm:t>
        <a:bodyPr/>
        <a:lstStyle/>
        <a:p>
          <a:endParaRPr lang="en-US"/>
        </a:p>
      </dgm:t>
    </dgm:pt>
    <dgm:pt modelId="{B08898B1-FAAA-4111-8897-7536B4CB10ED}">
      <dgm:prSet/>
      <dgm:spPr/>
      <dgm:t>
        <a:bodyPr/>
        <a:lstStyle/>
        <a:p>
          <a:r>
            <a:rPr lang="en-US"/>
            <a:t>Justera rows</a:t>
          </a:r>
        </a:p>
      </dgm:t>
    </dgm:pt>
    <dgm:pt modelId="{9C3B8FEB-90F3-4F15-AE65-4F2F5EDCEF1B}" type="parTrans" cxnId="{A65ABD2C-62DD-4808-8BB4-913D764633AE}">
      <dgm:prSet/>
      <dgm:spPr/>
      <dgm:t>
        <a:bodyPr/>
        <a:lstStyle/>
        <a:p>
          <a:endParaRPr lang="en-US"/>
        </a:p>
      </dgm:t>
    </dgm:pt>
    <dgm:pt modelId="{0028EBEC-E7F1-40F4-BB1E-64E0DFB4166C}" type="sibTrans" cxnId="{A65ABD2C-62DD-4808-8BB4-913D764633AE}">
      <dgm:prSet/>
      <dgm:spPr/>
      <dgm:t>
        <a:bodyPr/>
        <a:lstStyle/>
        <a:p>
          <a:endParaRPr lang="en-US"/>
        </a:p>
      </dgm:t>
    </dgm:pt>
    <dgm:pt modelId="{48668C94-7FB8-4E51-966F-294B70753C24}">
      <dgm:prSet/>
      <dgm:spPr/>
      <dgm:t>
        <a:bodyPr/>
        <a:lstStyle/>
        <a:p>
          <a:r>
            <a:rPr lang="en-US"/>
            <a:t>Justera columns</a:t>
          </a:r>
        </a:p>
      </dgm:t>
    </dgm:pt>
    <dgm:pt modelId="{E6C1E132-57D4-441D-808C-DC35A5217C6F}" type="parTrans" cxnId="{795B0304-CCA3-4E6D-B1EC-7EA4713B55C5}">
      <dgm:prSet/>
      <dgm:spPr/>
      <dgm:t>
        <a:bodyPr/>
        <a:lstStyle/>
        <a:p>
          <a:endParaRPr lang="en-US"/>
        </a:p>
      </dgm:t>
    </dgm:pt>
    <dgm:pt modelId="{C67DBC33-103A-4F6D-B944-7E40D612003C}" type="sibTrans" cxnId="{795B0304-CCA3-4E6D-B1EC-7EA4713B55C5}">
      <dgm:prSet/>
      <dgm:spPr/>
      <dgm:t>
        <a:bodyPr/>
        <a:lstStyle/>
        <a:p>
          <a:endParaRPr lang="en-US"/>
        </a:p>
      </dgm:t>
    </dgm:pt>
    <dgm:pt modelId="{8363F979-05D0-4339-83F6-10837F3C953F}">
      <dgm:prSet/>
      <dgm:spPr/>
      <dgm:t>
        <a:bodyPr/>
        <a:lstStyle/>
        <a:p>
          <a:r>
            <a:rPr lang="en-US"/>
            <a:t>Hantera NA-värden (till exempel filtrering)</a:t>
          </a:r>
        </a:p>
      </dgm:t>
    </dgm:pt>
    <dgm:pt modelId="{921E214C-F3E4-480F-ABCD-23579E9F559E}" type="parTrans" cxnId="{1CEA4594-2EEA-4C7A-9F26-CC16A0D6E18B}">
      <dgm:prSet/>
      <dgm:spPr/>
      <dgm:t>
        <a:bodyPr/>
        <a:lstStyle/>
        <a:p>
          <a:endParaRPr lang="en-US"/>
        </a:p>
      </dgm:t>
    </dgm:pt>
    <dgm:pt modelId="{522708B8-A4B5-47E6-8439-A2FAF29B77D6}" type="sibTrans" cxnId="{1CEA4594-2EEA-4C7A-9F26-CC16A0D6E18B}">
      <dgm:prSet/>
      <dgm:spPr/>
      <dgm:t>
        <a:bodyPr/>
        <a:lstStyle/>
        <a:p>
          <a:endParaRPr lang="en-US"/>
        </a:p>
      </dgm:t>
    </dgm:pt>
    <dgm:pt modelId="{B8F26BEC-A3B1-4BFA-A507-A672CD22AE60}">
      <dgm:prSet/>
      <dgm:spPr/>
      <dgm:t>
        <a:bodyPr/>
        <a:lstStyle/>
        <a:p>
          <a:r>
            <a:rPr lang="en-US"/>
            <a:t>Hantera tomma rader</a:t>
          </a:r>
        </a:p>
      </dgm:t>
    </dgm:pt>
    <dgm:pt modelId="{C12EA17B-56F2-4CD8-9BB0-2878B4784CA5}" type="parTrans" cxnId="{920EC789-4E02-47A4-9A1D-7E65600D8524}">
      <dgm:prSet/>
      <dgm:spPr/>
      <dgm:t>
        <a:bodyPr/>
        <a:lstStyle/>
        <a:p>
          <a:endParaRPr lang="en-US"/>
        </a:p>
      </dgm:t>
    </dgm:pt>
    <dgm:pt modelId="{50C8DB72-66F1-49D2-BC82-82A821F6EAAD}" type="sibTrans" cxnId="{920EC789-4E02-47A4-9A1D-7E65600D8524}">
      <dgm:prSet/>
      <dgm:spPr/>
      <dgm:t>
        <a:bodyPr/>
        <a:lstStyle/>
        <a:p>
          <a:endParaRPr lang="en-US"/>
        </a:p>
      </dgm:t>
    </dgm:pt>
    <dgm:pt modelId="{2AB2214F-CEEA-4C36-AC95-9210D37BD99E}">
      <dgm:prSet/>
      <dgm:spPr/>
      <dgm:t>
        <a:bodyPr/>
        <a:lstStyle/>
        <a:p>
          <a:r>
            <a:rPr lang="en-US"/>
            <a:t>Eventuell sortering</a:t>
          </a:r>
        </a:p>
      </dgm:t>
    </dgm:pt>
    <dgm:pt modelId="{6F06E907-DFDB-4755-A353-2905625DE0A4}" type="parTrans" cxnId="{DA15A16B-E168-4EF2-A0A1-6596C4612D5B}">
      <dgm:prSet/>
      <dgm:spPr/>
      <dgm:t>
        <a:bodyPr/>
        <a:lstStyle/>
        <a:p>
          <a:endParaRPr lang="en-US"/>
        </a:p>
      </dgm:t>
    </dgm:pt>
    <dgm:pt modelId="{8D4306FD-7990-4820-854D-43F3BA8512E6}" type="sibTrans" cxnId="{DA15A16B-E168-4EF2-A0A1-6596C4612D5B}">
      <dgm:prSet/>
      <dgm:spPr/>
      <dgm:t>
        <a:bodyPr/>
        <a:lstStyle/>
        <a:p>
          <a:endParaRPr lang="en-US"/>
        </a:p>
      </dgm:t>
    </dgm:pt>
    <dgm:pt modelId="{CCB8BDCE-864F-4818-AD4D-6EA172CD416C}">
      <dgm:prSet/>
      <dgm:spPr/>
      <dgm:t>
        <a:bodyPr/>
        <a:lstStyle/>
        <a:p>
          <a:r>
            <a:rPr lang="en-US"/>
            <a:t>Glöm inte Apply innan save!</a:t>
          </a:r>
        </a:p>
      </dgm:t>
    </dgm:pt>
    <dgm:pt modelId="{E70D9342-B3BC-4E2B-8E74-D3E617D1C76C}" type="parTrans" cxnId="{D9858248-1571-428A-BA1F-61FB935D7F27}">
      <dgm:prSet/>
      <dgm:spPr/>
      <dgm:t>
        <a:bodyPr/>
        <a:lstStyle/>
        <a:p>
          <a:endParaRPr lang="en-US"/>
        </a:p>
      </dgm:t>
    </dgm:pt>
    <dgm:pt modelId="{FC8A44C7-1F27-4CFF-88D9-AEE471BD2B2C}" type="sibTrans" cxnId="{D9858248-1571-428A-BA1F-61FB935D7F27}">
      <dgm:prSet/>
      <dgm:spPr/>
      <dgm:t>
        <a:bodyPr/>
        <a:lstStyle/>
        <a:p>
          <a:endParaRPr lang="en-US"/>
        </a:p>
      </dgm:t>
    </dgm:pt>
    <dgm:pt modelId="{1CCFDEA0-1F8A-4185-9662-8BE6D627B685}" type="pres">
      <dgm:prSet presAssocID="{A4B5B415-947A-4070-A031-8684682E48C9}" presName="Name0" presStyleCnt="0">
        <dgm:presLayoutVars>
          <dgm:dir/>
          <dgm:animLvl val="lvl"/>
          <dgm:resizeHandles val="exact"/>
        </dgm:presLayoutVars>
      </dgm:prSet>
      <dgm:spPr/>
    </dgm:pt>
    <dgm:pt modelId="{78B9F0BB-5A5F-4D1C-B6D5-97FB1970D1F7}" type="pres">
      <dgm:prSet presAssocID="{B08898B1-FAAA-4111-8897-7536B4CB10ED}" presName="linNode" presStyleCnt="0"/>
      <dgm:spPr/>
    </dgm:pt>
    <dgm:pt modelId="{C3AFECBD-91BC-4882-B073-E4FE854DF562}" type="pres">
      <dgm:prSet presAssocID="{B08898B1-FAAA-4111-8897-7536B4CB10ED}" presName="parentText" presStyleLbl="node1" presStyleIdx="0" presStyleCnt="6">
        <dgm:presLayoutVars>
          <dgm:chMax val="1"/>
          <dgm:bulletEnabled val="1"/>
        </dgm:presLayoutVars>
      </dgm:prSet>
      <dgm:spPr/>
    </dgm:pt>
    <dgm:pt modelId="{304DE953-B880-4A6B-B5F4-1C9A17049DD8}" type="pres">
      <dgm:prSet presAssocID="{0028EBEC-E7F1-40F4-BB1E-64E0DFB4166C}" presName="sp" presStyleCnt="0"/>
      <dgm:spPr/>
    </dgm:pt>
    <dgm:pt modelId="{9C58152A-A94C-4E57-9EEB-EBC5CF65A27A}" type="pres">
      <dgm:prSet presAssocID="{48668C94-7FB8-4E51-966F-294B70753C24}" presName="linNode" presStyleCnt="0"/>
      <dgm:spPr/>
    </dgm:pt>
    <dgm:pt modelId="{18C1548A-891B-432E-AB5E-52B24F32C80F}" type="pres">
      <dgm:prSet presAssocID="{48668C94-7FB8-4E51-966F-294B70753C24}" presName="parentText" presStyleLbl="node1" presStyleIdx="1" presStyleCnt="6">
        <dgm:presLayoutVars>
          <dgm:chMax val="1"/>
          <dgm:bulletEnabled val="1"/>
        </dgm:presLayoutVars>
      </dgm:prSet>
      <dgm:spPr/>
    </dgm:pt>
    <dgm:pt modelId="{6DD7F19A-C90E-4F7D-850C-782213516C1F}" type="pres">
      <dgm:prSet presAssocID="{C67DBC33-103A-4F6D-B944-7E40D612003C}" presName="sp" presStyleCnt="0"/>
      <dgm:spPr/>
    </dgm:pt>
    <dgm:pt modelId="{C2E8A3CB-1ABF-4607-9BD0-CD453E401FE9}" type="pres">
      <dgm:prSet presAssocID="{8363F979-05D0-4339-83F6-10837F3C953F}" presName="linNode" presStyleCnt="0"/>
      <dgm:spPr/>
    </dgm:pt>
    <dgm:pt modelId="{3DC8E236-14CE-45F5-9777-188EECC2AB71}" type="pres">
      <dgm:prSet presAssocID="{8363F979-05D0-4339-83F6-10837F3C953F}" presName="parentText" presStyleLbl="node1" presStyleIdx="2" presStyleCnt="6">
        <dgm:presLayoutVars>
          <dgm:chMax val="1"/>
          <dgm:bulletEnabled val="1"/>
        </dgm:presLayoutVars>
      </dgm:prSet>
      <dgm:spPr/>
    </dgm:pt>
    <dgm:pt modelId="{74628805-5718-4F0A-ADC8-1904C3684290}" type="pres">
      <dgm:prSet presAssocID="{522708B8-A4B5-47E6-8439-A2FAF29B77D6}" presName="sp" presStyleCnt="0"/>
      <dgm:spPr/>
    </dgm:pt>
    <dgm:pt modelId="{2E59D7B7-E381-4A64-B3D7-DB8D1026D832}" type="pres">
      <dgm:prSet presAssocID="{B8F26BEC-A3B1-4BFA-A507-A672CD22AE60}" presName="linNode" presStyleCnt="0"/>
      <dgm:spPr/>
    </dgm:pt>
    <dgm:pt modelId="{3D88428A-47BB-4835-9F9F-ED24BD9E738F}" type="pres">
      <dgm:prSet presAssocID="{B8F26BEC-A3B1-4BFA-A507-A672CD22AE60}" presName="parentText" presStyleLbl="node1" presStyleIdx="3" presStyleCnt="6">
        <dgm:presLayoutVars>
          <dgm:chMax val="1"/>
          <dgm:bulletEnabled val="1"/>
        </dgm:presLayoutVars>
      </dgm:prSet>
      <dgm:spPr/>
    </dgm:pt>
    <dgm:pt modelId="{3FAA1785-001B-4ABF-BB36-0101703568F7}" type="pres">
      <dgm:prSet presAssocID="{50C8DB72-66F1-49D2-BC82-82A821F6EAAD}" presName="sp" presStyleCnt="0"/>
      <dgm:spPr/>
    </dgm:pt>
    <dgm:pt modelId="{DBF7AE4B-716F-445F-83C0-AEF393ECBC83}" type="pres">
      <dgm:prSet presAssocID="{2AB2214F-CEEA-4C36-AC95-9210D37BD99E}" presName="linNode" presStyleCnt="0"/>
      <dgm:spPr/>
    </dgm:pt>
    <dgm:pt modelId="{69E0730C-0582-4DA7-80E3-156724E681E1}" type="pres">
      <dgm:prSet presAssocID="{2AB2214F-CEEA-4C36-AC95-9210D37BD99E}" presName="parentText" presStyleLbl="node1" presStyleIdx="4" presStyleCnt="6">
        <dgm:presLayoutVars>
          <dgm:chMax val="1"/>
          <dgm:bulletEnabled val="1"/>
        </dgm:presLayoutVars>
      </dgm:prSet>
      <dgm:spPr/>
    </dgm:pt>
    <dgm:pt modelId="{493B76B2-91F7-4DA9-A50E-D2313223D5A5}" type="pres">
      <dgm:prSet presAssocID="{8D4306FD-7990-4820-854D-43F3BA8512E6}" presName="sp" presStyleCnt="0"/>
      <dgm:spPr/>
    </dgm:pt>
    <dgm:pt modelId="{7ED5A7BE-BFC2-4621-BA54-D2ADFE205548}" type="pres">
      <dgm:prSet presAssocID="{CCB8BDCE-864F-4818-AD4D-6EA172CD416C}" presName="linNode" presStyleCnt="0"/>
      <dgm:spPr/>
    </dgm:pt>
    <dgm:pt modelId="{CD958DB7-DA91-4120-9D55-36F58D3CC0FB}" type="pres">
      <dgm:prSet presAssocID="{CCB8BDCE-864F-4818-AD4D-6EA172CD416C}" presName="parentText" presStyleLbl="node1" presStyleIdx="5" presStyleCnt="6">
        <dgm:presLayoutVars>
          <dgm:chMax val="1"/>
          <dgm:bulletEnabled val="1"/>
        </dgm:presLayoutVars>
      </dgm:prSet>
      <dgm:spPr/>
    </dgm:pt>
  </dgm:ptLst>
  <dgm:cxnLst>
    <dgm:cxn modelId="{795B0304-CCA3-4E6D-B1EC-7EA4713B55C5}" srcId="{A4B5B415-947A-4070-A031-8684682E48C9}" destId="{48668C94-7FB8-4E51-966F-294B70753C24}" srcOrd="1" destOrd="0" parTransId="{E6C1E132-57D4-441D-808C-DC35A5217C6F}" sibTransId="{C67DBC33-103A-4F6D-B944-7E40D612003C}"/>
    <dgm:cxn modelId="{F28C8027-7F57-47F5-BB44-E4F303B4A724}" type="presOf" srcId="{A4B5B415-947A-4070-A031-8684682E48C9}" destId="{1CCFDEA0-1F8A-4185-9662-8BE6D627B685}" srcOrd="0" destOrd="0" presId="urn:microsoft.com/office/officeart/2005/8/layout/vList5"/>
    <dgm:cxn modelId="{A65ABD2C-62DD-4808-8BB4-913D764633AE}" srcId="{A4B5B415-947A-4070-A031-8684682E48C9}" destId="{B08898B1-FAAA-4111-8897-7536B4CB10ED}" srcOrd="0" destOrd="0" parTransId="{9C3B8FEB-90F3-4F15-AE65-4F2F5EDCEF1B}" sibTransId="{0028EBEC-E7F1-40F4-BB1E-64E0DFB4166C}"/>
    <dgm:cxn modelId="{53EF1043-29D2-4075-975B-875E3003A0DC}" type="presOf" srcId="{CCB8BDCE-864F-4818-AD4D-6EA172CD416C}" destId="{CD958DB7-DA91-4120-9D55-36F58D3CC0FB}" srcOrd="0" destOrd="0" presId="urn:microsoft.com/office/officeart/2005/8/layout/vList5"/>
    <dgm:cxn modelId="{CE830148-9210-4245-8AE2-292B42A00B67}" type="presOf" srcId="{48668C94-7FB8-4E51-966F-294B70753C24}" destId="{18C1548A-891B-432E-AB5E-52B24F32C80F}" srcOrd="0" destOrd="0" presId="urn:microsoft.com/office/officeart/2005/8/layout/vList5"/>
    <dgm:cxn modelId="{D9858248-1571-428A-BA1F-61FB935D7F27}" srcId="{A4B5B415-947A-4070-A031-8684682E48C9}" destId="{CCB8BDCE-864F-4818-AD4D-6EA172CD416C}" srcOrd="5" destOrd="0" parTransId="{E70D9342-B3BC-4E2B-8E74-D3E617D1C76C}" sibTransId="{FC8A44C7-1F27-4CFF-88D9-AEE471BD2B2C}"/>
    <dgm:cxn modelId="{DA15A16B-E168-4EF2-A0A1-6596C4612D5B}" srcId="{A4B5B415-947A-4070-A031-8684682E48C9}" destId="{2AB2214F-CEEA-4C36-AC95-9210D37BD99E}" srcOrd="4" destOrd="0" parTransId="{6F06E907-DFDB-4755-A353-2905625DE0A4}" sibTransId="{8D4306FD-7990-4820-854D-43F3BA8512E6}"/>
    <dgm:cxn modelId="{D735775A-238B-4D4E-97B9-947D15DB0C76}" type="presOf" srcId="{B8F26BEC-A3B1-4BFA-A507-A672CD22AE60}" destId="{3D88428A-47BB-4835-9F9F-ED24BD9E738F}" srcOrd="0" destOrd="0" presId="urn:microsoft.com/office/officeart/2005/8/layout/vList5"/>
    <dgm:cxn modelId="{51DE3086-35B0-4AAA-AE39-647C57EB71A9}" type="presOf" srcId="{B08898B1-FAAA-4111-8897-7536B4CB10ED}" destId="{C3AFECBD-91BC-4882-B073-E4FE854DF562}" srcOrd="0" destOrd="0" presId="urn:microsoft.com/office/officeart/2005/8/layout/vList5"/>
    <dgm:cxn modelId="{920EC789-4E02-47A4-9A1D-7E65600D8524}" srcId="{A4B5B415-947A-4070-A031-8684682E48C9}" destId="{B8F26BEC-A3B1-4BFA-A507-A672CD22AE60}" srcOrd="3" destOrd="0" parTransId="{C12EA17B-56F2-4CD8-9BB0-2878B4784CA5}" sibTransId="{50C8DB72-66F1-49D2-BC82-82A821F6EAAD}"/>
    <dgm:cxn modelId="{1CEA4594-2EEA-4C7A-9F26-CC16A0D6E18B}" srcId="{A4B5B415-947A-4070-A031-8684682E48C9}" destId="{8363F979-05D0-4339-83F6-10837F3C953F}" srcOrd="2" destOrd="0" parTransId="{921E214C-F3E4-480F-ABCD-23579E9F559E}" sibTransId="{522708B8-A4B5-47E6-8439-A2FAF29B77D6}"/>
    <dgm:cxn modelId="{A94E29C7-4DEB-4B38-96D9-37C99159BAF2}" type="presOf" srcId="{2AB2214F-CEEA-4C36-AC95-9210D37BD99E}" destId="{69E0730C-0582-4DA7-80E3-156724E681E1}" srcOrd="0" destOrd="0" presId="urn:microsoft.com/office/officeart/2005/8/layout/vList5"/>
    <dgm:cxn modelId="{CF7FFDDB-560D-4C8D-AD39-45FB87AF4B1A}" type="presOf" srcId="{8363F979-05D0-4339-83F6-10837F3C953F}" destId="{3DC8E236-14CE-45F5-9777-188EECC2AB71}" srcOrd="0" destOrd="0" presId="urn:microsoft.com/office/officeart/2005/8/layout/vList5"/>
    <dgm:cxn modelId="{5B447475-C369-4D79-A854-27EBE9B97DA7}" type="presParOf" srcId="{1CCFDEA0-1F8A-4185-9662-8BE6D627B685}" destId="{78B9F0BB-5A5F-4D1C-B6D5-97FB1970D1F7}" srcOrd="0" destOrd="0" presId="urn:microsoft.com/office/officeart/2005/8/layout/vList5"/>
    <dgm:cxn modelId="{E33B47BA-F0FB-445A-9BFB-92A48F0D0F31}" type="presParOf" srcId="{78B9F0BB-5A5F-4D1C-B6D5-97FB1970D1F7}" destId="{C3AFECBD-91BC-4882-B073-E4FE854DF562}" srcOrd="0" destOrd="0" presId="urn:microsoft.com/office/officeart/2005/8/layout/vList5"/>
    <dgm:cxn modelId="{E4439F06-A2BA-4937-B3C1-DC95C350330B}" type="presParOf" srcId="{1CCFDEA0-1F8A-4185-9662-8BE6D627B685}" destId="{304DE953-B880-4A6B-B5F4-1C9A17049DD8}" srcOrd="1" destOrd="0" presId="urn:microsoft.com/office/officeart/2005/8/layout/vList5"/>
    <dgm:cxn modelId="{823C5262-C542-4216-80EB-53690470E156}" type="presParOf" srcId="{1CCFDEA0-1F8A-4185-9662-8BE6D627B685}" destId="{9C58152A-A94C-4E57-9EEB-EBC5CF65A27A}" srcOrd="2" destOrd="0" presId="urn:microsoft.com/office/officeart/2005/8/layout/vList5"/>
    <dgm:cxn modelId="{9E7BFF9B-2D37-4DA1-9B54-8FB4DE92EEA2}" type="presParOf" srcId="{9C58152A-A94C-4E57-9EEB-EBC5CF65A27A}" destId="{18C1548A-891B-432E-AB5E-52B24F32C80F}" srcOrd="0" destOrd="0" presId="urn:microsoft.com/office/officeart/2005/8/layout/vList5"/>
    <dgm:cxn modelId="{68568CA2-4C37-4BC9-AA2F-A1CD9D538302}" type="presParOf" srcId="{1CCFDEA0-1F8A-4185-9662-8BE6D627B685}" destId="{6DD7F19A-C90E-4F7D-850C-782213516C1F}" srcOrd="3" destOrd="0" presId="urn:microsoft.com/office/officeart/2005/8/layout/vList5"/>
    <dgm:cxn modelId="{4594A3CA-CD3D-4DE2-B753-36FC106B380C}" type="presParOf" srcId="{1CCFDEA0-1F8A-4185-9662-8BE6D627B685}" destId="{C2E8A3CB-1ABF-4607-9BD0-CD453E401FE9}" srcOrd="4" destOrd="0" presId="urn:microsoft.com/office/officeart/2005/8/layout/vList5"/>
    <dgm:cxn modelId="{52318A77-5981-4EE0-A9EE-890B4B733EF5}" type="presParOf" srcId="{C2E8A3CB-1ABF-4607-9BD0-CD453E401FE9}" destId="{3DC8E236-14CE-45F5-9777-188EECC2AB71}" srcOrd="0" destOrd="0" presId="urn:microsoft.com/office/officeart/2005/8/layout/vList5"/>
    <dgm:cxn modelId="{47DB75EA-6662-424D-99C5-91BF28273D26}" type="presParOf" srcId="{1CCFDEA0-1F8A-4185-9662-8BE6D627B685}" destId="{74628805-5718-4F0A-ADC8-1904C3684290}" srcOrd="5" destOrd="0" presId="urn:microsoft.com/office/officeart/2005/8/layout/vList5"/>
    <dgm:cxn modelId="{C9641A44-FC96-4447-A0E9-CF92F5D70BD2}" type="presParOf" srcId="{1CCFDEA0-1F8A-4185-9662-8BE6D627B685}" destId="{2E59D7B7-E381-4A64-B3D7-DB8D1026D832}" srcOrd="6" destOrd="0" presId="urn:microsoft.com/office/officeart/2005/8/layout/vList5"/>
    <dgm:cxn modelId="{FC876804-D9EE-4B53-B5D2-481678CAB422}" type="presParOf" srcId="{2E59D7B7-E381-4A64-B3D7-DB8D1026D832}" destId="{3D88428A-47BB-4835-9F9F-ED24BD9E738F}" srcOrd="0" destOrd="0" presId="urn:microsoft.com/office/officeart/2005/8/layout/vList5"/>
    <dgm:cxn modelId="{8092D35A-2B7C-46FF-9362-4078AF482941}" type="presParOf" srcId="{1CCFDEA0-1F8A-4185-9662-8BE6D627B685}" destId="{3FAA1785-001B-4ABF-BB36-0101703568F7}" srcOrd="7" destOrd="0" presId="urn:microsoft.com/office/officeart/2005/8/layout/vList5"/>
    <dgm:cxn modelId="{BDFA0D0D-1F57-4DA5-9C37-9FC0B75C4C21}" type="presParOf" srcId="{1CCFDEA0-1F8A-4185-9662-8BE6D627B685}" destId="{DBF7AE4B-716F-445F-83C0-AEF393ECBC83}" srcOrd="8" destOrd="0" presId="urn:microsoft.com/office/officeart/2005/8/layout/vList5"/>
    <dgm:cxn modelId="{6DE7CBB6-2B1C-45B3-9225-E053ACF2C595}" type="presParOf" srcId="{DBF7AE4B-716F-445F-83C0-AEF393ECBC83}" destId="{69E0730C-0582-4DA7-80E3-156724E681E1}" srcOrd="0" destOrd="0" presId="urn:microsoft.com/office/officeart/2005/8/layout/vList5"/>
    <dgm:cxn modelId="{A39D1315-86FC-4BD5-A303-EDD746B42804}" type="presParOf" srcId="{1CCFDEA0-1F8A-4185-9662-8BE6D627B685}" destId="{493B76B2-91F7-4DA9-A50E-D2313223D5A5}" srcOrd="9" destOrd="0" presId="urn:microsoft.com/office/officeart/2005/8/layout/vList5"/>
    <dgm:cxn modelId="{50F8A95B-3A25-4EC6-82B0-88F97267E4B3}" type="presParOf" srcId="{1CCFDEA0-1F8A-4185-9662-8BE6D627B685}" destId="{7ED5A7BE-BFC2-4621-BA54-D2ADFE205548}" srcOrd="10" destOrd="0" presId="urn:microsoft.com/office/officeart/2005/8/layout/vList5"/>
    <dgm:cxn modelId="{E7D022E8-494D-4118-9AD3-33BB3B158494}" type="presParOf" srcId="{7ED5A7BE-BFC2-4621-BA54-D2ADFE205548}" destId="{CD958DB7-DA91-4120-9D55-36F58D3CC0FB}"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071305A-DA99-4561-92E1-93F3111FCCF8}"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00333E1F-D645-4344-AFB0-15794C0EC3D9}">
      <dgm:prSet/>
      <dgm:spPr/>
      <dgm:t>
        <a:bodyPr/>
        <a:lstStyle/>
        <a:p>
          <a:r>
            <a:rPr lang="en-US"/>
            <a:t>Måste ha samma typer av kolumner</a:t>
          </a:r>
        </a:p>
      </dgm:t>
    </dgm:pt>
    <dgm:pt modelId="{46F099D7-6DD6-48CD-9420-20595147AF59}" type="parTrans" cxnId="{2004CD97-7395-4A27-B3DD-EEF421652E0E}">
      <dgm:prSet/>
      <dgm:spPr/>
      <dgm:t>
        <a:bodyPr/>
        <a:lstStyle/>
        <a:p>
          <a:endParaRPr lang="en-US"/>
        </a:p>
      </dgm:t>
    </dgm:pt>
    <dgm:pt modelId="{049DDA8D-99B6-4EBD-801F-8D04E8154918}" type="sibTrans" cxnId="{2004CD97-7395-4A27-B3DD-EEF421652E0E}">
      <dgm:prSet/>
      <dgm:spPr/>
      <dgm:t>
        <a:bodyPr/>
        <a:lstStyle/>
        <a:p>
          <a:endParaRPr lang="en-US"/>
        </a:p>
      </dgm:t>
    </dgm:pt>
    <dgm:pt modelId="{C589EB81-5B37-4D69-8BF2-1D1CBDD33BCA}">
      <dgm:prSet/>
      <dgm:spPr/>
      <dgm:t>
        <a:bodyPr/>
        <a:lstStyle/>
        <a:p>
          <a:r>
            <a:rPr lang="en-US"/>
            <a:t>Skiljer sig inte nämnvärt från R, Python, SQL eller liknande</a:t>
          </a:r>
        </a:p>
      </dgm:t>
    </dgm:pt>
    <dgm:pt modelId="{154CE705-2336-4AA3-8A14-FDB74BC16980}" type="parTrans" cxnId="{D32D9437-B724-4EBF-B39E-9F9829724387}">
      <dgm:prSet/>
      <dgm:spPr/>
      <dgm:t>
        <a:bodyPr/>
        <a:lstStyle/>
        <a:p>
          <a:endParaRPr lang="en-US"/>
        </a:p>
      </dgm:t>
    </dgm:pt>
    <dgm:pt modelId="{5357C752-A795-4BD3-9EE0-80392832F568}" type="sibTrans" cxnId="{D32D9437-B724-4EBF-B39E-9F9829724387}">
      <dgm:prSet/>
      <dgm:spPr/>
      <dgm:t>
        <a:bodyPr/>
        <a:lstStyle/>
        <a:p>
          <a:endParaRPr lang="en-US"/>
        </a:p>
      </dgm:t>
    </dgm:pt>
    <dgm:pt modelId="{805DE364-9D48-49D9-9304-AEFA6FAFA492}">
      <dgm:prSet/>
      <dgm:spPr/>
      <dgm:t>
        <a:bodyPr/>
        <a:lstStyle/>
        <a:p>
          <a:r>
            <a:rPr lang="en-US"/>
            <a:t>Skiljer mellan append och append as New</a:t>
          </a:r>
        </a:p>
      </dgm:t>
    </dgm:pt>
    <dgm:pt modelId="{95AD96E1-D2B7-40FB-AEB0-D3F18A9CE208}" type="parTrans" cxnId="{0346F4E0-6F8C-4DDB-909B-72FBB9C489CA}">
      <dgm:prSet/>
      <dgm:spPr/>
      <dgm:t>
        <a:bodyPr/>
        <a:lstStyle/>
        <a:p>
          <a:endParaRPr lang="en-US"/>
        </a:p>
      </dgm:t>
    </dgm:pt>
    <dgm:pt modelId="{B0B6CBF0-4D0F-435E-BC3C-A051934833D9}" type="sibTrans" cxnId="{0346F4E0-6F8C-4DDB-909B-72FBB9C489CA}">
      <dgm:prSet/>
      <dgm:spPr/>
      <dgm:t>
        <a:bodyPr/>
        <a:lstStyle/>
        <a:p>
          <a:endParaRPr lang="en-US"/>
        </a:p>
      </dgm:t>
    </dgm:pt>
    <dgm:pt modelId="{516F481A-7E2D-42C8-9F77-3DD1584DD86A}" type="pres">
      <dgm:prSet presAssocID="{1071305A-DA99-4561-92E1-93F3111FCCF8}" presName="hierChild1" presStyleCnt="0">
        <dgm:presLayoutVars>
          <dgm:chPref val="1"/>
          <dgm:dir/>
          <dgm:animOne val="branch"/>
          <dgm:animLvl val="lvl"/>
          <dgm:resizeHandles/>
        </dgm:presLayoutVars>
      </dgm:prSet>
      <dgm:spPr/>
    </dgm:pt>
    <dgm:pt modelId="{AB508B26-DA42-42C4-AE9F-E1A72FAD77A5}" type="pres">
      <dgm:prSet presAssocID="{00333E1F-D645-4344-AFB0-15794C0EC3D9}" presName="hierRoot1" presStyleCnt="0"/>
      <dgm:spPr/>
    </dgm:pt>
    <dgm:pt modelId="{59335491-809B-4E12-B6EF-73C3098224DB}" type="pres">
      <dgm:prSet presAssocID="{00333E1F-D645-4344-AFB0-15794C0EC3D9}" presName="composite" presStyleCnt="0"/>
      <dgm:spPr/>
    </dgm:pt>
    <dgm:pt modelId="{2B297D92-4B37-498D-A91B-6C2AB5E37D9D}" type="pres">
      <dgm:prSet presAssocID="{00333E1F-D645-4344-AFB0-15794C0EC3D9}" presName="background" presStyleLbl="node0" presStyleIdx="0" presStyleCnt="3"/>
      <dgm:spPr/>
    </dgm:pt>
    <dgm:pt modelId="{E2FA0281-F262-4837-BE5D-91FDC4C76FF2}" type="pres">
      <dgm:prSet presAssocID="{00333E1F-D645-4344-AFB0-15794C0EC3D9}" presName="text" presStyleLbl="fgAcc0" presStyleIdx="0" presStyleCnt="3">
        <dgm:presLayoutVars>
          <dgm:chPref val="3"/>
        </dgm:presLayoutVars>
      </dgm:prSet>
      <dgm:spPr/>
    </dgm:pt>
    <dgm:pt modelId="{D0F744FE-2D88-4B5A-87C5-D66EFC861065}" type="pres">
      <dgm:prSet presAssocID="{00333E1F-D645-4344-AFB0-15794C0EC3D9}" presName="hierChild2" presStyleCnt="0"/>
      <dgm:spPr/>
    </dgm:pt>
    <dgm:pt modelId="{81E75EC4-8345-4158-8B90-CC55FE4430E8}" type="pres">
      <dgm:prSet presAssocID="{C589EB81-5B37-4D69-8BF2-1D1CBDD33BCA}" presName="hierRoot1" presStyleCnt="0"/>
      <dgm:spPr/>
    </dgm:pt>
    <dgm:pt modelId="{BDABB8D1-AE2B-4923-8BF2-BF59EF067629}" type="pres">
      <dgm:prSet presAssocID="{C589EB81-5B37-4D69-8BF2-1D1CBDD33BCA}" presName="composite" presStyleCnt="0"/>
      <dgm:spPr/>
    </dgm:pt>
    <dgm:pt modelId="{5C825635-3F98-49DE-80D7-E4F9A8149A3D}" type="pres">
      <dgm:prSet presAssocID="{C589EB81-5B37-4D69-8BF2-1D1CBDD33BCA}" presName="background" presStyleLbl="node0" presStyleIdx="1" presStyleCnt="3"/>
      <dgm:spPr/>
    </dgm:pt>
    <dgm:pt modelId="{F699054F-2D77-4D96-AAC7-56BCEC41A8EA}" type="pres">
      <dgm:prSet presAssocID="{C589EB81-5B37-4D69-8BF2-1D1CBDD33BCA}" presName="text" presStyleLbl="fgAcc0" presStyleIdx="1" presStyleCnt="3">
        <dgm:presLayoutVars>
          <dgm:chPref val="3"/>
        </dgm:presLayoutVars>
      </dgm:prSet>
      <dgm:spPr/>
    </dgm:pt>
    <dgm:pt modelId="{9D153161-D9BA-4E11-88C2-ADFEC432350D}" type="pres">
      <dgm:prSet presAssocID="{C589EB81-5B37-4D69-8BF2-1D1CBDD33BCA}" presName="hierChild2" presStyleCnt="0"/>
      <dgm:spPr/>
    </dgm:pt>
    <dgm:pt modelId="{17F82D08-C93A-4200-9CA2-031570F99E4A}" type="pres">
      <dgm:prSet presAssocID="{805DE364-9D48-49D9-9304-AEFA6FAFA492}" presName="hierRoot1" presStyleCnt="0"/>
      <dgm:spPr/>
    </dgm:pt>
    <dgm:pt modelId="{50B175D5-9E38-4914-9351-070FFA3A3FA3}" type="pres">
      <dgm:prSet presAssocID="{805DE364-9D48-49D9-9304-AEFA6FAFA492}" presName="composite" presStyleCnt="0"/>
      <dgm:spPr/>
    </dgm:pt>
    <dgm:pt modelId="{CDF7BBBA-971D-4F2B-8B30-62FEF19D3814}" type="pres">
      <dgm:prSet presAssocID="{805DE364-9D48-49D9-9304-AEFA6FAFA492}" presName="background" presStyleLbl="node0" presStyleIdx="2" presStyleCnt="3"/>
      <dgm:spPr/>
    </dgm:pt>
    <dgm:pt modelId="{CB01C58C-8F97-4C5F-B0AB-99DCE914A030}" type="pres">
      <dgm:prSet presAssocID="{805DE364-9D48-49D9-9304-AEFA6FAFA492}" presName="text" presStyleLbl="fgAcc0" presStyleIdx="2" presStyleCnt="3">
        <dgm:presLayoutVars>
          <dgm:chPref val="3"/>
        </dgm:presLayoutVars>
      </dgm:prSet>
      <dgm:spPr/>
    </dgm:pt>
    <dgm:pt modelId="{ECBB9AF6-AC41-45B0-9337-229ED6F5BB26}" type="pres">
      <dgm:prSet presAssocID="{805DE364-9D48-49D9-9304-AEFA6FAFA492}" presName="hierChild2" presStyleCnt="0"/>
      <dgm:spPr/>
    </dgm:pt>
  </dgm:ptLst>
  <dgm:cxnLst>
    <dgm:cxn modelId="{9814BA11-DED4-48FF-B49E-68B6EDF6E44E}" type="presOf" srcId="{C589EB81-5B37-4D69-8BF2-1D1CBDD33BCA}" destId="{F699054F-2D77-4D96-AAC7-56BCEC41A8EA}" srcOrd="0" destOrd="0" presId="urn:microsoft.com/office/officeart/2005/8/layout/hierarchy1"/>
    <dgm:cxn modelId="{6E77312F-D400-44F7-AF5E-00BC68F792C2}" type="presOf" srcId="{805DE364-9D48-49D9-9304-AEFA6FAFA492}" destId="{CB01C58C-8F97-4C5F-B0AB-99DCE914A030}" srcOrd="0" destOrd="0" presId="urn:microsoft.com/office/officeart/2005/8/layout/hierarchy1"/>
    <dgm:cxn modelId="{D32D9437-B724-4EBF-B39E-9F9829724387}" srcId="{1071305A-DA99-4561-92E1-93F3111FCCF8}" destId="{C589EB81-5B37-4D69-8BF2-1D1CBDD33BCA}" srcOrd="1" destOrd="0" parTransId="{154CE705-2336-4AA3-8A14-FDB74BC16980}" sibTransId="{5357C752-A795-4BD3-9EE0-80392832F568}"/>
    <dgm:cxn modelId="{447E6554-46FD-46EC-A91C-40F2341D5F63}" type="presOf" srcId="{1071305A-DA99-4561-92E1-93F3111FCCF8}" destId="{516F481A-7E2D-42C8-9F77-3DD1584DD86A}" srcOrd="0" destOrd="0" presId="urn:microsoft.com/office/officeart/2005/8/layout/hierarchy1"/>
    <dgm:cxn modelId="{2004CD97-7395-4A27-B3DD-EEF421652E0E}" srcId="{1071305A-DA99-4561-92E1-93F3111FCCF8}" destId="{00333E1F-D645-4344-AFB0-15794C0EC3D9}" srcOrd="0" destOrd="0" parTransId="{46F099D7-6DD6-48CD-9420-20595147AF59}" sibTransId="{049DDA8D-99B6-4EBD-801F-8D04E8154918}"/>
    <dgm:cxn modelId="{0346F4E0-6F8C-4DDB-909B-72FBB9C489CA}" srcId="{1071305A-DA99-4561-92E1-93F3111FCCF8}" destId="{805DE364-9D48-49D9-9304-AEFA6FAFA492}" srcOrd="2" destOrd="0" parTransId="{95AD96E1-D2B7-40FB-AEB0-D3F18A9CE208}" sibTransId="{B0B6CBF0-4D0F-435E-BC3C-A051934833D9}"/>
    <dgm:cxn modelId="{7FE1ADF8-6EFB-4886-A0A5-5EED5A1F5028}" type="presOf" srcId="{00333E1F-D645-4344-AFB0-15794C0EC3D9}" destId="{E2FA0281-F262-4837-BE5D-91FDC4C76FF2}" srcOrd="0" destOrd="0" presId="urn:microsoft.com/office/officeart/2005/8/layout/hierarchy1"/>
    <dgm:cxn modelId="{47D61FEC-1A6D-4D01-BA14-F74B41FE84F8}" type="presParOf" srcId="{516F481A-7E2D-42C8-9F77-3DD1584DD86A}" destId="{AB508B26-DA42-42C4-AE9F-E1A72FAD77A5}" srcOrd="0" destOrd="0" presId="urn:microsoft.com/office/officeart/2005/8/layout/hierarchy1"/>
    <dgm:cxn modelId="{BB6CF1EA-1279-48CD-BB53-6F67394CA4A5}" type="presParOf" srcId="{AB508B26-DA42-42C4-AE9F-E1A72FAD77A5}" destId="{59335491-809B-4E12-B6EF-73C3098224DB}" srcOrd="0" destOrd="0" presId="urn:microsoft.com/office/officeart/2005/8/layout/hierarchy1"/>
    <dgm:cxn modelId="{D9E2055F-9746-492B-AA3E-4E1B7E5D9DD4}" type="presParOf" srcId="{59335491-809B-4E12-B6EF-73C3098224DB}" destId="{2B297D92-4B37-498D-A91B-6C2AB5E37D9D}" srcOrd="0" destOrd="0" presId="urn:microsoft.com/office/officeart/2005/8/layout/hierarchy1"/>
    <dgm:cxn modelId="{A53152B5-0369-44BB-8A03-4AFC05C08A21}" type="presParOf" srcId="{59335491-809B-4E12-B6EF-73C3098224DB}" destId="{E2FA0281-F262-4837-BE5D-91FDC4C76FF2}" srcOrd="1" destOrd="0" presId="urn:microsoft.com/office/officeart/2005/8/layout/hierarchy1"/>
    <dgm:cxn modelId="{B7B81875-525D-47CE-A9BE-65015C07E5D1}" type="presParOf" srcId="{AB508B26-DA42-42C4-AE9F-E1A72FAD77A5}" destId="{D0F744FE-2D88-4B5A-87C5-D66EFC861065}" srcOrd="1" destOrd="0" presId="urn:microsoft.com/office/officeart/2005/8/layout/hierarchy1"/>
    <dgm:cxn modelId="{0509A51B-A48C-4A2D-A261-944FD1006639}" type="presParOf" srcId="{516F481A-7E2D-42C8-9F77-3DD1584DD86A}" destId="{81E75EC4-8345-4158-8B90-CC55FE4430E8}" srcOrd="1" destOrd="0" presId="urn:microsoft.com/office/officeart/2005/8/layout/hierarchy1"/>
    <dgm:cxn modelId="{D6A75125-80EB-4D43-B931-76F7986E1D8E}" type="presParOf" srcId="{81E75EC4-8345-4158-8B90-CC55FE4430E8}" destId="{BDABB8D1-AE2B-4923-8BF2-BF59EF067629}" srcOrd="0" destOrd="0" presId="urn:microsoft.com/office/officeart/2005/8/layout/hierarchy1"/>
    <dgm:cxn modelId="{15EF344C-4DDD-4B68-83FF-946C3F158E87}" type="presParOf" srcId="{BDABB8D1-AE2B-4923-8BF2-BF59EF067629}" destId="{5C825635-3F98-49DE-80D7-E4F9A8149A3D}" srcOrd="0" destOrd="0" presId="urn:microsoft.com/office/officeart/2005/8/layout/hierarchy1"/>
    <dgm:cxn modelId="{DA85D14E-F758-4864-B1B7-E416765420B1}" type="presParOf" srcId="{BDABB8D1-AE2B-4923-8BF2-BF59EF067629}" destId="{F699054F-2D77-4D96-AAC7-56BCEC41A8EA}" srcOrd="1" destOrd="0" presId="urn:microsoft.com/office/officeart/2005/8/layout/hierarchy1"/>
    <dgm:cxn modelId="{D73002C0-DB7D-4B0A-904B-6D190D737F02}" type="presParOf" srcId="{81E75EC4-8345-4158-8B90-CC55FE4430E8}" destId="{9D153161-D9BA-4E11-88C2-ADFEC432350D}" srcOrd="1" destOrd="0" presId="urn:microsoft.com/office/officeart/2005/8/layout/hierarchy1"/>
    <dgm:cxn modelId="{2EA0EA35-464A-4462-A2C5-D96F99369B24}" type="presParOf" srcId="{516F481A-7E2D-42C8-9F77-3DD1584DD86A}" destId="{17F82D08-C93A-4200-9CA2-031570F99E4A}" srcOrd="2" destOrd="0" presId="urn:microsoft.com/office/officeart/2005/8/layout/hierarchy1"/>
    <dgm:cxn modelId="{6A54A98A-C0C9-4944-9CB8-6D8460CADC52}" type="presParOf" srcId="{17F82D08-C93A-4200-9CA2-031570F99E4A}" destId="{50B175D5-9E38-4914-9351-070FFA3A3FA3}" srcOrd="0" destOrd="0" presId="urn:microsoft.com/office/officeart/2005/8/layout/hierarchy1"/>
    <dgm:cxn modelId="{426EC7D0-718D-4567-8732-C40B4FAD4CAE}" type="presParOf" srcId="{50B175D5-9E38-4914-9351-070FFA3A3FA3}" destId="{CDF7BBBA-971D-4F2B-8B30-62FEF19D3814}" srcOrd="0" destOrd="0" presId="urn:microsoft.com/office/officeart/2005/8/layout/hierarchy1"/>
    <dgm:cxn modelId="{712A61D4-AA89-4764-B92B-F5D46D46512F}" type="presParOf" srcId="{50B175D5-9E38-4914-9351-070FFA3A3FA3}" destId="{CB01C58C-8F97-4C5F-B0AB-99DCE914A030}" srcOrd="1" destOrd="0" presId="urn:microsoft.com/office/officeart/2005/8/layout/hierarchy1"/>
    <dgm:cxn modelId="{1336C08E-6D73-425C-945F-0E969A768725}" type="presParOf" srcId="{17F82D08-C93A-4200-9CA2-031570F99E4A}" destId="{ECBB9AF6-AC41-45B0-9337-229ED6F5BB2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C1B182-CDA6-4664-97D1-8B5A7D5190B8}">
      <dsp:nvSpPr>
        <dsp:cNvPr id="0" name=""/>
        <dsp:cNvSpPr/>
      </dsp:nvSpPr>
      <dsp:spPr>
        <a:xfrm>
          <a:off x="0" y="20663"/>
          <a:ext cx="6263640" cy="17596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Power BI Desktop – lokal, jobbar med lokala dataset (endast Windows)</a:t>
          </a:r>
        </a:p>
      </dsp:txBody>
      <dsp:txXfrm>
        <a:off x="85900" y="106563"/>
        <a:ext cx="6091840" cy="1587880"/>
      </dsp:txXfrm>
    </dsp:sp>
    <dsp:sp modelId="{F3F3F7EB-F096-4E5F-8F28-D17A1EEC5DE2}">
      <dsp:nvSpPr>
        <dsp:cNvPr id="0" name=""/>
        <dsp:cNvSpPr/>
      </dsp:nvSpPr>
      <dsp:spPr>
        <a:xfrm>
          <a:off x="0" y="1872503"/>
          <a:ext cx="6263640" cy="175968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Power BI Service - cloudlösning, dashboards, fungerar på alla datorer</a:t>
          </a:r>
        </a:p>
      </dsp:txBody>
      <dsp:txXfrm>
        <a:off x="85900" y="1958403"/>
        <a:ext cx="6091840" cy="1587880"/>
      </dsp:txXfrm>
    </dsp:sp>
    <dsp:sp modelId="{26207094-4EC2-499C-A063-371361A4CDE7}">
      <dsp:nvSpPr>
        <dsp:cNvPr id="0" name=""/>
        <dsp:cNvSpPr/>
      </dsp:nvSpPr>
      <dsp:spPr>
        <a:xfrm>
          <a:off x="0" y="3724344"/>
          <a:ext cx="6263640" cy="17596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Power BI Mobile - </a:t>
          </a:r>
          <a:r>
            <a:rPr lang="en-US" sz="3200" kern="1200" dirty="0" err="1"/>
            <a:t>lätt</a:t>
          </a:r>
          <a:r>
            <a:rPr lang="en-US" sz="3200" kern="1200" dirty="0"/>
            <a:t> </a:t>
          </a:r>
          <a:r>
            <a:rPr lang="en-US" sz="3200" kern="1200" dirty="0" err="1"/>
            <a:t>att</a:t>
          </a:r>
          <a:r>
            <a:rPr lang="en-US" sz="3200" kern="1200" dirty="0"/>
            <a:t> </a:t>
          </a:r>
          <a:r>
            <a:rPr lang="en-US" sz="3200" kern="1200" dirty="0" err="1"/>
            <a:t>tillgå</a:t>
          </a:r>
          <a:r>
            <a:rPr lang="en-US" sz="3200" kern="1200" dirty="0"/>
            <a:t>, </a:t>
          </a:r>
          <a:r>
            <a:rPr lang="en-US" sz="3200" kern="1200" dirty="0" err="1"/>
            <a:t>mindre</a:t>
          </a:r>
          <a:r>
            <a:rPr lang="en-US" sz="3200" kern="1200" dirty="0"/>
            <a:t> </a:t>
          </a:r>
          <a:r>
            <a:rPr lang="en-US" sz="3200" kern="1200" dirty="0" err="1"/>
            <a:t>fokus</a:t>
          </a:r>
          <a:r>
            <a:rPr lang="en-US" sz="3200" kern="1200" dirty="0"/>
            <a:t> </a:t>
          </a:r>
          <a:r>
            <a:rPr lang="en-US" sz="3200" kern="1200" dirty="0" err="1"/>
            <a:t>på</a:t>
          </a:r>
          <a:r>
            <a:rPr lang="en-US" sz="3200" kern="1200" dirty="0"/>
            <a:t> </a:t>
          </a:r>
          <a:r>
            <a:rPr lang="en-US" sz="3200" kern="1200" dirty="0" err="1"/>
            <a:t>detta</a:t>
          </a:r>
          <a:endParaRPr lang="en-US" sz="3200" kern="1200" dirty="0"/>
        </a:p>
      </dsp:txBody>
      <dsp:txXfrm>
        <a:off x="85900" y="3810244"/>
        <a:ext cx="6091840" cy="15878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AFECBD-91BC-4882-B073-E4FE854DF562}">
      <dsp:nvSpPr>
        <dsp:cNvPr id="0" name=""/>
        <dsp:cNvSpPr/>
      </dsp:nvSpPr>
      <dsp:spPr>
        <a:xfrm>
          <a:off x="3496905" y="1013"/>
          <a:ext cx="3934018" cy="5899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a:t>Justera rows</a:t>
          </a:r>
        </a:p>
      </dsp:txBody>
      <dsp:txXfrm>
        <a:off x="3525705" y="29813"/>
        <a:ext cx="3876418" cy="532380"/>
      </dsp:txXfrm>
    </dsp:sp>
    <dsp:sp modelId="{18C1548A-891B-432E-AB5E-52B24F32C80F}">
      <dsp:nvSpPr>
        <dsp:cNvPr id="0" name=""/>
        <dsp:cNvSpPr/>
      </dsp:nvSpPr>
      <dsp:spPr>
        <a:xfrm>
          <a:off x="3496905" y="620492"/>
          <a:ext cx="3934018" cy="5899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a:t>Justera columns</a:t>
          </a:r>
        </a:p>
      </dsp:txBody>
      <dsp:txXfrm>
        <a:off x="3525705" y="649292"/>
        <a:ext cx="3876418" cy="532380"/>
      </dsp:txXfrm>
    </dsp:sp>
    <dsp:sp modelId="{3DC8E236-14CE-45F5-9777-188EECC2AB71}">
      <dsp:nvSpPr>
        <dsp:cNvPr id="0" name=""/>
        <dsp:cNvSpPr/>
      </dsp:nvSpPr>
      <dsp:spPr>
        <a:xfrm>
          <a:off x="3496905" y="1239972"/>
          <a:ext cx="3934018" cy="5899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a:t>Hantera NA-värden (till exempel filtrering)</a:t>
          </a:r>
        </a:p>
      </dsp:txBody>
      <dsp:txXfrm>
        <a:off x="3525705" y="1268772"/>
        <a:ext cx="3876418" cy="532380"/>
      </dsp:txXfrm>
    </dsp:sp>
    <dsp:sp modelId="{3D88428A-47BB-4835-9F9F-ED24BD9E738F}">
      <dsp:nvSpPr>
        <dsp:cNvPr id="0" name=""/>
        <dsp:cNvSpPr/>
      </dsp:nvSpPr>
      <dsp:spPr>
        <a:xfrm>
          <a:off x="3496905" y="1859452"/>
          <a:ext cx="3934018" cy="5899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a:t>Hantera tomma rader</a:t>
          </a:r>
        </a:p>
      </dsp:txBody>
      <dsp:txXfrm>
        <a:off x="3525705" y="1888252"/>
        <a:ext cx="3876418" cy="532380"/>
      </dsp:txXfrm>
    </dsp:sp>
    <dsp:sp modelId="{69E0730C-0582-4DA7-80E3-156724E681E1}">
      <dsp:nvSpPr>
        <dsp:cNvPr id="0" name=""/>
        <dsp:cNvSpPr/>
      </dsp:nvSpPr>
      <dsp:spPr>
        <a:xfrm>
          <a:off x="3496905" y="2478931"/>
          <a:ext cx="3934018" cy="5899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a:t>Eventuell sortering</a:t>
          </a:r>
        </a:p>
      </dsp:txBody>
      <dsp:txXfrm>
        <a:off x="3525705" y="2507731"/>
        <a:ext cx="3876418" cy="532380"/>
      </dsp:txXfrm>
    </dsp:sp>
    <dsp:sp modelId="{CD958DB7-DA91-4120-9D55-36F58D3CC0FB}">
      <dsp:nvSpPr>
        <dsp:cNvPr id="0" name=""/>
        <dsp:cNvSpPr/>
      </dsp:nvSpPr>
      <dsp:spPr>
        <a:xfrm>
          <a:off x="3496905" y="3098411"/>
          <a:ext cx="3934018" cy="5899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a:t>Glöm inte Apply innan save!</a:t>
          </a:r>
        </a:p>
      </dsp:txBody>
      <dsp:txXfrm>
        <a:off x="3525705" y="3127211"/>
        <a:ext cx="3876418" cy="5323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297D92-4B37-498D-A91B-6C2AB5E37D9D}">
      <dsp:nvSpPr>
        <dsp:cNvPr id="0" name=""/>
        <dsp:cNvSpPr/>
      </dsp:nvSpPr>
      <dsp:spPr>
        <a:xfrm>
          <a:off x="0" y="524133"/>
          <a:ext cx="2918936" cy="1853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FA0281-F262-4837-BE5D-91FDC4C76FF2}">
      <dsp:nvSpPr>
        <dsp:cNvPr id="0" name=""/>
        <dsp:cNvSpPr/>
      </dsp:nvSpPr>
      <dsp:spPr>
        <a:xfrm>
          <a:off x="324326" y="832243"/>
          <a:ext cx="2918936" cy="185352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Måste ha samma typer av kolumner</a:t>
          </a:r>
        </a:p>
      </dsp:txBody>
      <dsp:txXfrm>
        <a:off x="378614" y="886531"/>
        <a:ext cx="2810360" cy="1744948"/>
      </dsp:txXfrm>
    </dsp:sp>
    <dsp:sp modelId="{5C825635-3F98-49DE-80D7-E4F9A8149A3D}">
      <dsp:nvSpPr>
        <dsp:cNvPr id="0" name=""/>
        <dsp:cNvSpPr/>
      </dsp:nvSpPr>
      <dsp:spPr>
        <a:xfrm>
          <a:off x="3567588" y="524133"/>
          <a:ext cx="2918936" cy="1853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99054F-2D77-4D96-AAC7-56BCEC41A8EA}">
      <dsp:nvSpPr>
        <dsp:cNvPr id="0" name=""/>
        <dsp:cNvSpPr/>
      </dsp:nvSpPr>
      <dsp:spPr>
        <a:xfrm>
          <a:off x="3891915" y="832243"/>
          <a:ext cx="2918936" cy="185352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Skiljer sig inte nämnvärt från R, Python, SQL eller liknande</a:t>
          </a:r>
        </a:p>
      </dsp:txBody>
      <dsp:txXfrm>
        <a:off x="3946203" y="886531"/>
        <a:ext cx="2810360" cy="1744948"/>
      </dsp:txXfrm>
    </dsp:sp>
    <dsp:sp modelId="{CDF7BBBA-971D-4F2B-8B30-62FEF19D3814}">
      <dsp:nvSpPr>
        <dsp:cNvPr id="0" name=""/>
        <dsp:cNvSpPr/>
      </dsp:nvSpPr>
      <dsp:spPr>
        <a:xfrm>
          <a:off x="7135177" y="524133"/>
          <a:ext cx="2918936" cy="1853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01C58C-8F97-4C5F-B0AB-99DCE914A030}">
      <dsp:nvSpPr>
        <dsp:cNvPr id="0" name=""/>
        <dsp:cNvSpPr/>
      </dsp:nvSpPr>
      <dsp:spPr>
        <a:xfrm>
          <a:off x="7459503" y="832243"/>
          <a:ext cx="2918936" cy="185352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Skiljer mellan append och append as New</a:t>
          </a:r>
        </a:p>
      </dsp:txBody>
      <dsp:txXfrm>
        <a:off x="7513791" y="886531"/>
        <a:ext cx="2810360" cy="174494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7T18:24:38.239"/>
    </inkml:context>
    <inkml:brush xml:id="br0">
      <inkml:brushProperty name="width" value="0.35" units="cm"/>
      <inkml:brushProperty name="height" value="0.35" units="cm"/>
      <inkml:brushProperty name="color" value="#E71224"/>
    </inkml:brush>
  </inkml:definitions>
  <inkml:trace contextRef="#ctx0" brushRef="#br0">4053 12414 16383 0 0,'5'0'0'0'0,"12"0"0"0"0,12 0 0 0 0,7 0 0 0 0,6 0 0 0 0,2 0 0 0 0,8 0 0 0 0,4 0 0 0 0,-1 0 0 0 0,-6 0 0 0 0,-1 0 0 0 0,1 0 0 0 0,2 0 0 0 0,2 0 0 0 0,-2 0 0 0 0,4 0 0 0 0,-2 0 0 0 0,4 0 0 0 0,8 5 0 0 0,3 2 0 0 0,-1-1 0 0 0,-2-1 0 0 0,-6-1 0 0 0,-4-2 0 0 0,-2-1 0 0 0,-4-1 0 0 0,-1 1 0 0 0,-4-2 0 0 0,-4 1 0 0 0,5 0 0 0 0,6 0 0 0 0,-1-1 0 0 0,-5 1 0 0 0,-4 0 0 0 0,-5 0 0 0 0,-3 0 0 0 0,-3 0 0 0 0,4 0 0 0 0,1 0 0 0 0,4 0 0 0 0,1 5 0 0 0,-2 2 0 0 0,3-1 0 0 0,-1-1 0 0 0,-3-1 0 0 0,3-2 0 0 0,0 4 0 0 0,-3 1 0 0 0,-2-1 0 0 0,-3-1 0 0 0,-1-2 0 0 0,-1-1 0 0 0,-1-1 0 0 0,-1 0 0 0 0,1-1 0 0 0,0-1 0 0 0,-1 1 0 0 0,1 0 0 0 0,0-1 0 0 0,0 1 0 0 0,0 0 0 0 0,0 0 0 0 0,0 0 0 0 0,0 0 0 0 0,0 0 0 0 0,0 0 0 0 0,0 0 0 0 0,0 0 0 0 0,0 0 0 0 0,0 0 0 0 0,0 0 0 0 0,0 0 0 0 0,0 0 0 0 0,0 0 0 0 0,0 0 0 0 0,5 0 0 0 0,1 5 0 0 0,0 2 0 0 0,4-1 0 0 0,0-1 0 0 0,4-1 0 0 0,-1-2 0 0 0,-3-1 0 0 0,-3-1 0 0 0,-2 0 0 0 0,-3 0 0 0 0,-1 0 0 0 0,-1 0 0 0 0,0 0 0 0 0,-1-1 0 0 0,1 1 0 0 0,-1 0 0 0 0,-4 0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7T18:24:36.364"/>
    </inkml:context>
    <inkml:brush xml:id="br0">
      <inkml:brushProperty name="width" value="0.1" units="cm"/>
      <inkml:brushProperty name="height" value="0.1" units="cm"/>
      <inkml:brushProperty name="color" value="#E71224"/>
    </inkml:brush>
  </inkml:definitions>
  <inkml:trace contextRef="#ctx0" brushRef="#br0">11356 4124 16383 0 0,'5'0'0'0'0,"6"0"0"0"0,7 0 0 0 0,5 0 0 0 0,3 0 0 0 0,3 0 0 0 0,1 0 0 0 0,0 0 0 0 0,0 0 0 0 0,0 0 0 0 0,0 0 0 0 0,-1 0 0 0 0,1 0 0 0 0,-1 0 0 0 0,0 0 0 0 0,0 0 0 0 0,0 0 0 0 0,0 0 0 0 0,0 0 0 0 0,0 0 0 0 0,0 0 0 0 0,-5-5 0 0 0,-2-1 0 0 0,1-1 0 0 0,1 2 0 0 0,-4 2 0 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5/3/2022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5/3/2022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5/3/2022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5/3/2022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www.imf.org/en/Publications/WEO/weo-database/2020/April/weo-report?c=512,914,612,614,311,213,911,314,193,122,912,313,419,513,316,913,124,339,638,514,218,963,616,223,516,918,748,618,624,522,622,156,626,628,228,924,233,632,636,634,238,662,960,423,935,128,611,321,243,248,469,253,642,643,939,734,644,819,172,132,646,648,915,134,652,174,328,258,656,654,336,263,268,532,944,176,534,536,429,433,178,436,136,343,158,439,916,664,826,542,967,443,917,544,941,446,666,668,672,946,137,546,674,676,548,556,678,181,867,682,684,273,868,921,948,943,686,688,518,728,836,558,138,196,278,692,694,962,142,449,564,565,283,853,288,293,566,964,182,359,453,968,922,714,862,135,716,456,722,942,718,724,576,936,961,813,726,199,733,184,524,361,362,364,732,366,144,146,463,528,923,738,578,537,742,866,369,744,186,925,869,746,926,466,112,111,298,927,846,299,582,474,754,698,&amp;s=PPPGDP,&amp;sy=2014&amp;ey=2021&amp;ssm=0&amp;scsm=1&amp;scc=0&amp;ssd=1&amp;ssc=0&amp;sic=0&amp;sort=country&amp;ds=.&amp;br=1"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sv-se/power-bi/connect-data/desktop-tutorial-importing-and-analyzing-data-from-a-web-page" TargetMode="External"/><Relationship Id="rId2" Type="http://schemas.openxmlformats.org/officeDocument/2006/relationships/hyperlink" Target="https://www.avanza.se/marknadsoversikt.html"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youtube.com/watch?v=T_qnV-HTb-M"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1848465" y="3298722"/>
            <a:ext cx="8495070" cy="1784402"/>
          </a:xfrm>
        </p:spPr>
        <p:txBody>
          <a:bodyPr anchor="b">
            <a:normAutofit/>
          </a:bodyPr>
          <a:lstStyle/>
          <a:p>
            <a:r>
              <a:rPr lang="en-US">
                <a:solidFill>
                  <a:srgbClr val="FFFFFF"/>
                </a:solidFill>
                <a:cs typeface="Calibri Light"/>
              </a:rPr>
              <a:t>Self Service Business Intelligence (SSBI)</a:t>
            </a:r>
          </a:p>
        </p:txBody>
      </p:sp>
      <p:sp>
        <p:nvSpPr>
          <p:cNvPr id="11" name="Oval 11">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Graphic 6" descr="Robot">
            <a:extLst>
              <a:ext uri="{FF2B5EF4-FFF2-40B4-BE49-F238E27FC236}">
                <a16:creationId xmlns:a16="http://schemas.microsoft.com/office/drawing/2014/main" id="{42DB3B44-DF55-4D3F-99B6-EB25463933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60BD6-8A41-4514-A4A7-B48CAD53DCF8}"/>
              </a:ext>
            </a:extLst>
          </p:cNvPr>
          <p:cNvSpPr>
            <a:spLocks noGrp="1"/>
          </p:cNvSpPr>
          <p:nvPr>
            <p:ph type="title"/>
          </p:nvPr>
        </p:nvSpPr>
        <p:spPr>
          <a:xfrm>
            <a:off x="4965430" y="629268"/>
            <a:ext cx="6586491" cy="1286160"/>
          </a:xfrm>
        </p:spPr>
        <p:txBody>
          <a:bodyPr anchor="b">
            <a:normAutofit/>
          </a:bodyPr>
          <a:lstStyle/>
          <a:p>
            <a:r>
              <a:rPr lang="en-US" sz="4100">
                <a:cs typeface="Calibri Light"/>
              </a:rPr>
              <a:t>Exempel – Data från International Monetary Fund </a:t>
            </a:r>
            <a:endParaRPr lang="en-US" sz="4100"/>
          </a:p>
        </p:txBody>
      </p:sp>
      <p:sp>
        <p:nvSpPr>
          <p:cNvPr id="3" name="Content Placeholder 2">
            <a:extLst>
              <a:ext uri="{FF2B5EF4-FFF2-40B4-BE49-F238E27FC236}">
                <a16:creationId xmlns:a16="http://schemas.microsoft.com/office/drawing/2014/main" id="{5D165826-9324-4200-A43E-F5A59E215335}"/>
              </a:ext>
            </a:extLst>
          </p:cNvPr>
          <p:cNvSpPr>
            <a:spLocks noGrp="1"/>
          </p:cNvSpPr>
          <p:nvPr>
            <p:ph idx="1"/>
          </p:nvPr>
        </p:nvSpPr>
        <p:spPr>
          <a:xfrm>
            <a:off x="4965431" y="2438400"/>
            <a:ext cx="6586489" cy="3785419"/>
          </a:xfrm>
        </p:spPr>
        <p:txBody>
          <a:bodyPr vert="horz" lIns="91440" tIns="45720" rIns="91440" bIns="45720" rtlCol="0" anchor="t">
            <a:normAutofit/>
          </a:bodyPr>
          <a:lstStyle/>
          <a:p>
            <a:endParaRPr lang="en-US" sz="2000" dirty="0">
              <a:cs typeface="Calibri"/>
            </a:endParaRPr>
          </a:p>
          <a:p>
            <a:r>
              <a:rPr lang="en-US" sz="2000" dirty="0">
                <a:cs typeface="Calibri"/>
              </a:rPr>
              <a:t>GDP </a:t>
            </a:r>
            <a:r>
              <a:rPr lang="en-US" sz="2000" dirty="0" err="1">
                <a:cs typeface="Calibri"/>
              </a:rPr>
              <a:t>för</a:t>
            </a:r>
            <a:r>
              <a:rPr lang="en-US" sz="2000" dirty="0">
                <a:cs typeface="Calibri"/>
              </a:rPr>
              <a:t> 2014-2019, </a:t>
            </a:r>
            <a:r>
              <a:rPr lang="en-US" sz="2000" dirty="0" err="1">
                <a:cs typeface="Calibri"/>
              </a:rPr>
              <a:t>världens</a:t>
            </a:r>
            <a:r>
              <a:rPr lang="en-US" sz="2000" dirty="0">
                <a:cs typeface="Calibri"/>
              </a:rPr>
              <a:t> </a:t>
            </a:r>
            <a:r>
              <a:rPr lang="en-US" sz="2000" dirty="0" err="1">
                <a:cs typeface="Calibri"/>
              </a:rPr>
              <a:t>alla</a:t>
            </a:r>
            <a:r>
              <a:rPr lang="en-US" sz="2000" dirty="0">
                <a:cs typeface="Calibri"/>
              </a:rPr>
              <a:t> </a:t>
            </a:r>
            <a:r>
              <a:rPr lang="en-US" sz="2000" dirty="0" err="1">
                <a:cs typeface="Calibri"/>
              </a:rPr>
              <a:t>länder</a:t>
            </a:r>
            <a:endParaRPr lang="en-US" sz="2000" dirty="0">
              <a:cs typeface="Calibri"/>
            </a:endParaRPr>
          </a:p>
          <a:p>
            <a:r>
              <a:rPr lang="en-US" sz="2000" dirty="0" err="1">
                <a:cs typeface="Calibri"/>
              </a:rPr>
              <a:t>Länk</a:t>
            </a:r>
            <a:r>
              <a:rPr lang="en-US" sz="2000" dirty="0">
                <a:cs typeface="Calibri"/>
              </a:rPr>
              <a:t>: </a:t>
            </a:r>
            <a:r>
              <a:rPr lang="en-US" sz="2000" dirty="0">
                <a:cs typeface="Calibri"/>
                <a:hlinkClick r:id="rId2"/>
              </a:rPr>
              <a:t>IMF_World_Database</a:t>
            </a:r>
            <a:r>
              <a:rPr lang="en-US" sz="2000" dirty="0">
                <a:cs typeface="Calibri"/>
              </a:rPr>
              <a:t> </a:t>
            </a:r>
            <a:endParaRPr lang="en-US" dirty="0">
              <a:cs typeface="Calibri" panose="020F0502020204030204"/>
            </a:endParaRPr>
          </a:p>
          <a:p>
            <a:endParaRPr lang="en-US" sz="2000" dirty="0">
              <a:cs typeface="Calibri"/>
            </a:endParaRPr>
          </a:p>
        </p:txBody>
      </p:sp>
      <p:pic>
        <p:nvPicPr>
          <p:cNvPr id="5" name="Picture 4" descr="Siffror för aktiekurser">
            <a:extLst>
              <a:ext uri="{FF2B5EF4-FFF2-40B4-BE49-F238E27FC236}">
                <a16:creationId xmlns:a16="http://schemas.microsoft.com/office/drawing/2014/main" id="{B3AA1AEC-DA76-47CD-BC13-E8C360E9A45B}"/>
              </a:ext>
            </a:extLst>
          </p:cNvPr>
          <p:cNvPicPr>
            <a:picLocks noChangeAspect="1"/>
          </p:cNvPicPr>
          <p:nvPr/>
        </p:nvPicPr>
        <p:blipFill rotWithShape="1">
          <a:blip r:embed="rId3"/>
          <a:srcRect l="33997" r="20950" b="-3"/>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E4E85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5854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74E65F23-789E-4CB9-B34F-46A85E25D6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0" name="Oval 19">
              <a:extLst>
                <a:ext uri="{FF2B5EF4-FFF2-40B4-BE49-F238E27FC236}">
                  <a16:creationId xmlns:a16="http://schemas.microsoft.com/office/drawing/2014/main" id="{1CA207F7-3B67-4EA2-8EC5-1260B55A07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D4CC450-51C3-4A41-B2B1-68A15D57C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ED62506D-F8E8-4C55-B160-D4FE898504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6004793-0083-43B9-81A2-20F71D2C7D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3D192AA-AFCB-470F-B66A-18815C352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9079B0CF-0B4C-42A9-9769-3AC0A34FA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5C40F371-6062-4B79-A8CD-92FB5545A63A}"/>
              </a:ext>
            </a:extLst>
          </p:cNvPr>
          <p:cNvSpPr>
            <a:spLocks noGrp="1"/>
          </p:cNvSpPr>
          <p:nvPr>
            <p:ph type="title"/>
          </p:nvPr>
        </p:nvSpPr>
        <p:spPr>
          <a:xfrm>
            <a:off x="630936" y="630936"/>
            <a:ext cx="5260992" cy="2096756"/>
          </a:xfrm>
          <a:noFill/>
        </p:spPr>
        <p:txBody>
          <a:bodyPr anchor="t">
            <a:normAutofit/>
          </a:bodyPr>
          <a:lstStyle/>
          <a:p>
            <a:r>
              <a:rPr lang="en-US" sz="3400">
                <a:solidFill>
                  <a:schemeClr val="bg1"/>
                </a:solidFill>
                <a:cs typeface="Calibri Light"/>
              </a:rPr>
              <a:t>Kan effektivt spara ner tabelldata via Get Data -&gt; Välj Web  -&gt; URL</a:t>
            </a:r>
            <a:br>
              <a:rPr lang="en-US" sz="3400">
                <a:solidFill>
                  <a:schemeClr val="bg1"/>
                </a:solidFill>
                <a:cs typeface="Calibri Light"/>
              </a:rPr>
            </a:br>
            <a:r>
              <a:rPr lang="en-US" sz="3400">
                <a:solidFill>
                  <a:schemeClr val="bg1"/>
                </a:solidFill>
                <a:cs typeface="Calibri Light"/>
              </a:rPr>
              <a:t>Måste dock hantera headers</a:t>
            </a:r>
            <a:endParaRPr lang="en-US" sz="3400">
              <a:solidFill>
                <a:schemeClr val="bg1"/>
              </a:solidFill>
            </a:endParaRPr>
          </a:p>
        </p:txBody>
      </p:sp>
      <p:sp>
        <p:nvSpPr>
          <p:cNvPr id="12" name="Content Placeholder 11">
            <a:extLst>
              <a:ext uri="{FF2B5EF4-FFF2-40B4-BE49-F238E27FC236}">
                <a16:creationId xmlns:a16="http://schemas.microsoft.com/office/drawing/2014/main" id="{34541E1D-D09D-4E89-B560-E4D3B97D6E1D}"/>
              </a:ext>
            </a:extLst>
          </p:cNvPr>
          <p:cNvSpPr>
            <a:spLocks noGrp="1"/>
          </p:cNvSpPr>
          <p:nvPr>
            <p:ph idx="1"/>
          </p:nvPr>
        </p:nvSpPr>
        <p:spPr>
          <a:xfrm>
            <a:off x="6095996" y="630936"/>
            <a:ext cx="5064191" cy="2096769"/>
          </a:xfrm>
          <a:noFill/>
        </p:spPr>
        <p:txBody>
          <a:bodyPr anchor="t">
            <a:normAutofit/>
          </a:bodyPr>
          <a:lstStyle/>
          <a:p>
            <a:endParaRPr lang="en-US" sz="1800">
              <a:solidFill>
                <a:schemeClr val="bg1"/>
              </a:solidFill>
            </a:endParaRPr>
          </a:p>
        </p:txBody>
      </p:sp>
      <p:sp>
        <p:nvSpPr>
          <p:cNvPr id="27" name="Rectangle 26">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0" name="Straight Connector 29">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8" name="Straight Connector 37">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8" name="Picture 8" descr="Application, table&#10;&#10;Description automatically generated">
            <a:extLst>
              <a:ext uri="{FF2B5EF4-FFF2-40B4-BE49-F238E27FC236}">
                <a16:creationId xmlns:a16="http://schemas.microsoft.com/office/drawing/2014/main" id="{E81EF0D4-D3AB-4784-97F6-C0595022E81B}"/>
              </a:ext>
            </a:extLst>
          </p:cNvPr>
          <p:cNvPicPr>
            <a:picLocks noChangeAspect="1"/>
          </p:cNvPicPr>
          <p:nvPr/>
        </p:nvPicPr>
        <p:blipFill>
          <a:blip r:embed="rId2"/>
          <a:stretch>
            <a:fillRect/>
          </a:stretch>
        </p:blipFill>
        <p:spPr>
          <a:xfrm>
            <a:off x="2663777" y="2698020"/>
            <a:ext cx="8145653" cy="4131631"/>
          </a:xfrm>
          <a:prstGeom prst="rect">
            <a:avLst/>
          </a:prstGeom>
        </p:spPr>
      </p:pic>
      <p:grpSp>
        <p:nvGrpSpPr>
          <p:cNvPr id="43" name="Group 42">
            <a:extLst>
              <a:ext uri="{FF2B5EF4-FFF2-40B4-BE49-F238E27FC236}">
                <a16:creationId xmlns:a16="http://schemas.microsoft.com/office/drawing/2014/main" id="{4043ADFC-DC2E-40D2-954D-4A13B908DA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5716" y="3029889"/>
            <a:ext cx="304800" cy="429768"/>
            <a:chOff x="215328" y="-46937"/>
            <a:chExt cx="304800" cy="2773841"/>
          </a:xfrm>
        </p:grpSpPr>
        <p:cxnSp>
          <p:nvCxnSpPr>
            <p:cNvPr id="44" name="Straight Connector 43">
              <a:extLst>
                <a:ext uri="{FF2B5EF4-FFF2-40B4-BE49-F238E27FC236}">
                  <a16:creationId xmlns:a16="http://schemas.microsoft.com/office/drawing/2014/main" id="{C975E7D3-10F5-4E53-902F-9E79C98C22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DC51AAB-5A3B-4730-B8AC-46C96AC0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3A6F2D9-1476-4E35-988D-D4CCB15C8D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E17F678-D5C6-49BF-933D-1E65F69B32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35301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11BE8-FBE0-41FE-8081-D18FC9A2E092}"/>
              </a:ext>
            </a:extLst>
          </p:cNvPr>
          <p:cNvSpPr>
            <a:spLocks noGrp="1"/>
          </p:cNvSpPr>
          <p:nvPr>
            <p:ph type="title"/>
          </p:nvPr>
        </p:nvSpPr>
        <p:spPr/>
        <p:txBody>
          <a:bodyPr/>
          <a:lstStyle/>
          <a:p>
            <a:endParaRPr lang="en-US"/>
          </a:p>
        </p:txBody>
      </p:sp>
      <p:pic>
        <p:nvPicPr>
          <p:cNvPr id="4" name="Picture 4" descr="Table&#10;&#10;Description automatically generated">
            <a:extLst>
              <a:ext uri="{FF2B5EF4-FFF2-40B4-BE49-F238E27FC236}">
                <a16:creationId xmlns:a16="http://schemas.microsoft.com/office/drawing/2014/main" id="{BC5E5D01-EA1E-43BF-9948-197675EB3450}"/>
              </a:ext>
            </a:extLst>
          </p:cNvPr>
          <p:cNvPicPr>
            <a:picLocks noGrp="1" noChangeAspect="1"/>
          </p:cNvPicPr>
          <p:nvPr>
            <p:ph idx="1"/>
          </p:nvPr>
        </p:nvPicPr>
        <p:blipFill>
          <a:blip r:embed="rId2"/>
          <a:stretch>
            <a:fillRect/>
          </a:stretch>
        </p:blipFill>
        <p:spPr>
          <a:xfrm>
            <a:off x="1857375" y="2539206"/>
            <a:ext cx="8477250" cy="2924175"/>
          </a:xfrm>
        </p:spPr>
      </p:pic>
    </p:spTree>
    <p:extLst>
      <p:ext uri="{BB962C8B-B14F-4D97-AF65-F5344CB8AC3E}">
        <p14:creationId xmlns:p14="http://schemas.microsoft.com/office/powerpoint/2010/main" val="566395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FBFD79-A58D-40D2-BEFB-26A5B002DD1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dirty="0" err="1">
                <a:solidFill>
                  <a:schemeClr val="bg1"/>
                </a:solidFill>
                <a:cs typeface="Calibri Light"/>
              </a:rPr>
              <a:t>Förbehandla</a:t>
            </a:r>
            <a:r>
              <a:rPr lang="en-US" sz="3200" dirty="0">
                <a:solidFill>
                  <a:schemeClr val="bg1"/>
                </a:solidFill>
                <a:cs typeface="Calibri Light"/>
              </a:rPr>
              <a:t> -&gt; close and apply</a:t>
            </a:r>
            <a:endParaRPr lang="en-US" sz="3200" kern="1200" dirty="0">
              <a:solidFill>
                <a:schemeClr val="bg1"/>
              </a:solidFill>
              <a:latin typeface="+mj-lt"/>
              <a:cs typeface="Calibri Light"/>
            </a:endParaRPr>
          </a:p>
        </p:txBody>
      </p:sp>
      <p:pic>
        <p:nvPicPr>
          <p:cNvPr id="4" name="Picture 4" descr="Graphical user interface, application&#10;&#10;Description automatically generated">
            <a:extLst>
              <a:ext uri="{FF2B5EF4-FFF2-40B4-BE49-F238E27FC236}">
                <a16:creationId xmlns:a16="http://schemas.microsoft.com/office/drawing/2014/main" id="{6AB0A1B7-4C27-4FD4-A619-8878E939BC61}"/>
              </a:ext>
            </a:extLst>
          </p:cNvPr>
          <p:cNvPicPr>
            <a:picLocks noGrp="1" noChangeAspect="1"/>
          </p:cNvPicPr>
          <p:nvPr>
            <p:ph idx="1"/>
          </p:nvPr>
        </p:nvPicPr>
        <p:blipFill>
          <a:blip r:embed="rId2"/>
          <a:stretch>
            <a:fillRect/>
          </a:stretch>
        </p:blipFill>
        <p:spPr>
          <a:xfrm>
            <a:off x="607923" y="1382953"/>
            <a:ext cx="10903085" cy="5323212"/>
          </a:xfrm>
          <a:prstGeom prst="rect">
            <a:avLst/>
          </a:prstGeom>
        </p:spPr>
      </p:pic>
      <p:sp>
        <p:nvSpPr>
          <p:cNvPr id="5" name="Rectangle 4">
            <a:extLst>
              <a:ext uri="{FF2B5EF4-FFF2-40B4-BE49-F238E27FC236}">
                <a16:creationId xmlns:a16="http://schemas.microsoft.com/office/drawing/2014/main" id="{15E8D724-35A4-4D99-99CF-40830DB57C7C}"/>
              </a:ext>
            </a:extLst>
          </p:cNvPr>
          <p:cNvSpPr/>
          <p:nvPr/>
        </p:nvSpPr>
        <p:spPr>
          <a:xfrm>
            <a:off x="10189922" y="2303744"/>
            <a:ext cx="1325670" cy="19937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097D5D3-F6D7-4617-B552-4810E499B9CD}"/>
              </a:ext>
            </a:extLst>
          </p:cNvPr>
          <p:cNvSpPr/>
          <p:nvPr/>
        </p:nvSpPr>
        <p:spPr>
          <a:xfrm>
            <a:off x="513566" y="2460318"/>
            <a:ext cx="438410" cy="3862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3528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8648780-AEDF-4ABF-96C1-94FEF4159262}"/>
              </a:ext>
            </a:extLst>
          </p:cNvPr>
          <p:cNvSpPr>
            <a:spLocks noGrp="1"/>
          </p:cNvSpPr>
          <p:nvPr>
            <p:ph type="title"/>
          </p:nvPr>
        </p:nvSpPr>
        <p:spPr>
          <a:xfrm>
            <a:off x="660041" y="2767106"/>
            <a:ext cx="2880828" cy="3071906"/>
          </a:xfrm>
        </p:spPr>
        <p:txBody>
          <a:bodyPr vert="horz" lIns="91440" tIns="45720" rIns="91440" bIns="45720" rtlCol="0" anchor="t">
            <a:normAutofit fontScale="90000"/>
          </a:bodyPr>
          <a:lstStyle/>
          <a:p>
            <a:pPr algn="ctr"/>
            <a:r>
              <a:rPr lang="en-US" sz="3700" dirty="0">
                <a:solidFill>
                  <a:srgbClr val="FFFFFF"/>
                </a:solidFill>
              </a:rPr>
              <a:t>Data view -</a:t>
            </a:r>
            <a:br>
              <a:rPr lang="en-US" sz="3700" dirty="0">
                <a:solidFill>
                  <a:srgbClr val="FFFFFF"/>
                </a:solidFill>
                <a:cs typeface="Calibri Light"/>
              </a:rPr>
            </a:br>
            <a:r>
              <a:rPr lang="en-US" sz="3700" dirty="0">
                <a:solidFill>
                  <a:srgbClr val="FFFFFF"/>
                </a:solidFill>
                <a:cs typeface="Calibri Light"/>
              </a:rPr>
              <a:t>Vi </a:t>
            </a:r>
            <a:r>
              <a:rPr lang="en-US" sz="3700" dirty="0" err="1">
                <a:solidFill>
                  <a:srgbClr val="FFFFFF"/>
                </a:solidFill>
                <a:cs typeface="Calibri Light"/>
              </a:rPr>
              <a:t>har</a:t>
            </a:r>
            <a:r>
              <a:rPr lang="en-US" sz="3700" dirty="0">
                <a:solidFill>
                  <a:srgbClr val="FFFFFF"/>
                </a:solidFill>
                <a:cs typeface="Calibri Light"/>
              </a:rPr>
              <a:t> till </a:t>
            </a:r>
            <a:r>
              <a:rPr lang="en-US" sz="3700" dirty="0" err="1">
                <a:solidFill>
                  <a:srgbClr val="FFFFFF"/>
                </a:solidFill>
                <a:cs typeface="Calibri Light"/>
              </a:rPr>
              <a:t>exempel</a:t>
            </a:r>
            <a:r>
              <a:rPr lang="en-US" sz="3700" dirty="0">
                <a:solidFill>
                  <a:srgbClr val="FFFFFF"/>
                </a:solidFill>
                <a:cs typeface="Calibri Light"/>
              </a:rPr>
              <a:t> </a:t>
            </a:r>
            <a:r>
              <a:rPr lang="en-US" sz="3700" dirty="0" err="1">
                <a:solidFill>
                  <a:srgbClr val="FFFFFF"/>
                </a:solidFill>
                <a:cs typeface="Calibri Light"/>
              </a:rPr>
              <a:t>länder</a:t>
            </a:r>
            <a:r>
              <a:rPr lang="en-US" sz="3700" dirty="0">
                <a:solidFill>
                  <a:srgbClr val="FFFFFF"/>
                </a:solidFill>
                <a:cs typeface="Calibri Light"/>
              </a:rPr>
              <a:t> I </a:t>
            </a:r>
            <a:r>
              <a:rPr lang="en-US" sz="3700" dirty="0" err="1">
                <a:solidFill>
                  <a:srgbClr val="FFFFFF"/>
                </a:solidFill>
                <a:cs typeface="Calibri Light"/>
              </a:rPr>
              <a:t>stringformat</a:t>
            </a:r>
            <a:r>
              <a:rPr lang="en-US" sz="3700" dirty="0">
                <a:solidFill>
                  <a:srgbClr val="FFFFFF"/>
                </a:solidFill>
                <a:cs typeface="Calibri Light"/>
              </a:rPr>
              <a:t> </a:t>
            </a:r>
            <a:r>
              <a:rPr lang="en-US" sz="3700" dirty="0" err="1">
                <a:solidFill>
                  <a:srgbClr val="FFFFFF"/>
                </a:solidFill>
                <a:cs typeface="Calibri Light"/>
              </a:rPr>
              <a:t>som</a:t>
            </a:r>
            <a:r>
              <a:rPr lang="en-US" sz="3700" dirty="0">
                <a:solidFill>
                  <a:srgbClr val="FFFFFF"/>
                </a:solidFill>
                <a:cs typeface="Calibri Light"/>
              </a:rPr>
              <a:t> </a:t>
            </a:r>
            <a:r>
              <a:rPr lang="en-US" sz="3700" dirty="0" err="1">
                <a:solidFill>
                  <a:srgbClr val="FFFFFF"/>
                </a:solidFill>
                <a:cs typeface="Calibri Light"/>
              </a:rPr>
              <a:t>kan</a:t>
            </a:r>
            <a:r>
              <a:rPr lang="en-US" sz="3700" dirty="0">
                <a:solidFill>
                  <a:srgbClr val="FFFFFF"/>
                </a:solidFill>
                <a:cs typeface="Calibri Light"/>
              </a:rPr>
              <a:t> </a:t>
            </a:r>
            <a:r>
              <a:rPr lang="en-US" sz="3700" dirty="0" err="1">
                <a:solidFill>
                  <a:srgbClr val="FFFFFF"/>
                </a:solidFill>
                <a:cs typeface="Calibri Light"/>
              </a:rPr>
              <a:t>omvandlas</a:t>
            </a:r>
            <a:br>
              <a:rPr lang="en-US" sz="3700" dirty="0">
                <a:cs typeface="Calibri Light"/>
              </a:rPr>
            </a:br>
            <a:br>
              <a:rPr lang="en-US" sz="3700" dirty="0">
                <a:cs typeface="Calibri Light"/>
              </a:rPr>
            </a:br>
            <a:br>
              <a:rPr lang="en-US" sz="3700" dirty="0"/>
            </a:br>
            <a:endParaRPr lang="en-US" sz="3700" kern="1200">
              <a:solidFill>
                <a:srgbClr val="FFFFFF"/>
              </a:solidFill>
              <a:latin typeface="+mj-lt"/>
              <a:cs typeface="Calibri Light"/>
            </a:endParaRPr>
          </a:p>
        </p:txBody>
      </p:sp>
      <p:pic>
        <p:nvPicPr>
          <p:cNvPr id="6" name="Picture 6" descr="Graphical user interface, table, Excel&#10;&#10;Description automatically generated">
            <a:extLst>
              <a:ext uri="{FF2B5EF4-FFF2-40B4-BE49-F238E27FC236}">
                <a16:creationId xmlns:a16="http://schemas.microsoft.com/office/drawing/2014/main" id="{CC8BEA27-4C96-4855-8E39-70BC98FC7CED}"/>
              </a:ext>
            </a:extLst>
          </p:cNvPr>
          <p:cNvPicPr>
            <a:picLocks noGrp="1" noChangeAspect="1"/>
          </p:cNvPicPr>
          <p:nvPr>
            <p:ph idx="1"/>
          </p:nvPr>
        </p:nvPicPr>
        <p:blipFill>
          <a:blip r:embed="rId2"/>
          <a:stretch>
            <a:fillRect/>
          </a:stretch>
        </p:blipFill>
        <p:spPr>
          <a:xfrm>
            <a:off x="4651218" y="467208"/>
            <a:ext cx="6928168" cy="5923584"/>
          </a:xfrm>
          <a:prstGeom prst="rect">
            <a:avLst/>
          </a:prstGeom>
        </p:spPr>
      </p:pic>
    </p:spTree>
    <p:extLst>
      <p:ext uri="{BB962C8B-B14F-4D97-AF65-F5344CB8AC3E}">
        <p14:creationId xmlns:p14="http://schemas.microsoft.com/office/powerpoint/2010/main" val="2206165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C9FE6-7E81-449E-9817-9EBF328100AE}"/>
              </a:ext>
            </a:extLst>
          </p:cNvPr>
          <p:cNvSpPr>
            <a:spLocks noGrp="1"/>
          </p:cNvSpPr>
          <p:nvPr>
            <p:ph type="title"/>
          </p:nvPr>
        </p:nvSpPr>
        <p:spPr/>
        <p:txBody>
          <a:bodyPr>
            <a:normAutofit fontScale="90000"/>
          </a:bodyPr>
          <a:lstStyle/>
          <a:p>
            <a:r>
              <a:rPr lang="en-US" dirty="0">
                <a:cs typeface="Calibri Light"/>
              </a:rPr>
              <a:t>Column tools ger </a:t>
            </a:r>
            <a:r>
              <a:rPr lang="en-US" dirty="0" err="1">
                <a:cs typeface="Calibri Light"/>
              </a:rPr>
              <a:t>oss</a:t>
            </a:r>
            <a:r>
              <a:rPr lang="en-US" dirty="0">
                <a:cs typeface="Calibri Light"/>
              </a:rPr>
              <a:t> </a:t>
            </a:r>
            <a:r>
              <a:rPr lang="en-US" dirty="0" err="1">
                <a:cs typeface="Calibri Light"/>
              </a:rPr>
              <a:t>möjlighet</a:t>
            </a:r>
            <a:r>
              <a:rPr lang="en-US" dirty="0">
                <a:cs typeface="Calibri Light"/>
              </a:rPr>
              <a:t> </a:t>
            </a:r>
            <a:r>
              <a:rPr lang="en-US" dirty="0" err="1">
                <a:cs typeface="Calibri Light"/>
              </a:rPr>
              <a:t>att</a:t>
            </a:r>
            <a:r>
              <a:rPr lang="en-US" dirty="0">
                <a:cs typeface="Calibri Light"/>
              </a:rPr>
              <a:t> </a:t>
            </a:r>
            <a:r>
              <a:rPr lang="en-US" dirty="0" err="1">
                <a:cs typeface="Calibri Light"/>
              </a:rPr>
              <a:t>omvandla</a:t>
            </a:r>
            <a:r>
              <a:rPr lang="en-US" dirty="0">
                <a:cs typeface="Calibri Light"/>
              </a:rPr>
              <a:t> </a:t>
            </a:r>
            <a:r>
              <a:rPr lang="en-US" dirty="0" err="1">
                <a:cs typeface="Calibri Light"/>
              </a:rPr>
              <a:t>stringdata</a:t>
            </a:r>
            <a:r>
              <a:rPr lang="en-US" dirty="0">
                <a:cs typeface="Calibri Light"/>
              </a:rPr>
              <a:t> </a:t>
            </a:r>
            <a:r>
              <a:rPr lang="en-US" dirty="0" err="1">
                <a:cs typeface="Calibri Light"/>
              </a:rPr>
              <a:t>i</a:t>
            </a:r>
            <a:r>
              <a:rPr lang="en-US" dirty="0">
                <a:cs typeface="Calibri Light"/>
              </a:rPr>
              <a:t> Country till </a:t>
            </a:r>
            <a:r>
              <a:rPr lang="en-US" dirty="0" err="1">
                <a:cs typeface="Calibri Light"/>
              </a:rPr>
              <a:t>geografisk</a:t>
            </a:r>
            <a:r>
              <a:rPr lang="en-US" dirty="0">
                <a:cs typeface="Calibri Light"/>
              </a:rPr>
              <a:t> data</a:t>
            </a:r>
            <a:br>
              <a:rPr lang="en-US" dirty="0">
                <a:cs typeface="Calibri Light"/>
              </a:rPr>
            </a:br>
            <a:endParaRPr lang="en-US" dirty="0">
              <a:cs typeface="Calibri Light"/>
            </a:endParaRPr>
          </a:p>
        </p:txBody>
      </p:sp>
      <p:pic>
        <p:nvPicPr>
          <p:cNvPr id="4" name="Picture 4">
            <a:extLst>
              <a:ext uri="{FF2B5EF4-FFF2-40B4-BE49-F238E27FC236}">
                <a16:creationId xmlns:a16="http://schemas.microsoft.com/office/drawing/2014/main" id="{2AB91387-8282-457B-9734-50CF43A77626}"/>
              </a:ext>
            </a:extLst>
          </p:cNvPr>
          <p:cNvPicPr>
            <a:picLocks noGrp="1" noChangeAspect="1"/>
          </p:cNvPicPr>
          <p:nvPr>
            <p:ph idx="1"/>
          </p:nvPr>
        </p:nvPicPr>
        <p:blipFill>
          <a:blip r:embed="rId2"/>
          <a:stretch>
            <a:fillRect/>
          </a:stretch>
        </p:blipFill>
        <p:spPr>
          <a:xfrm>
            <a:off x="1090612" y="2062956"/>
            <a:ext cx="10010775" cy="3876675"/>
          </a:xfrm>
        </p:spPr>
      </p:pic>
    </p:spTree>
    <p:extLst>
      <p:ext uri="{BB962C8B-B14F-4D97-AF65-F5344CB8AC3E}">
        <p14:creationId xmlns:p14="http://schemas.microsoft.com/office/powerpoint/2010/main" val="2324787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6304F-92AD-49B8-BF91-B7499F299DF9}"/>
              </a:ext>
            </a:extLst>
          </p:cNvPr>
          <p:cNvSpPr>
            <a:spLocks noGrp="1"/>
          </p:cNvSpPr>
          <p:nvPr>
            <p:ph type="title"/>
          </p:nvPr>
        </p:nvSpPr>
        <p:spPr/>
        <p:txBody>
          <a:bodyPr/>
          <a:lstStyle/>
          <a:p>
            <a:r>
              <a:rPr lang="en-US" dirty="0">
                <a:cs typeface="Calibri Light"/>
              </a:rPr>
              <a:t>Country </a:t>
            </a:r>
            <a:r>
              <a:rPr lang="en-US" dirty="0" err="1">
                <a:cs typeface="Calibri Light"/>
              </a:rPr>
              <a:t>ändrat</a:t>
            </a:r>
            <a:r>
              <a:rPr lang="en-US" dirty="0">
                <a:cs typeface="Calibri Light"/>
              </a:rPr>
              <a:t> </a:t>
            </a:r>
            <a:r>
              <a:rPr lang="en-US" dirty="0" err="1">
                <a:cs typeface="Calibri Light"/>
              </a:rPr>
              <a:t>från</a:t>
            </a:r>
            <a:r>
              <a:rPr lang="en-US" dirty="0">
                <a:cs typeface="Calibri Light"/>
              </a:rPr>
              <a:t> string till </a:t>
            </a:r>
            <a:r>
              <a:rPr lang="en-US" dirty="0" err="1">
                <a:cs typeface="Calibri Light"/>
              </a:rPr>
              <a:t>geografisk</a:t>
            </a:r>
            <a:r>
              <a:rPr lang="en-US" dirty="0">
                <a:cs typeface="Calibri Light"/>
              </a:rPr>
              <a:t> data, </a:t>
            </a:r>
            <a:r>
              <a:rPr lang="en-US" dirty="0" err="1">
                <a:cs typeface="Calibri Light"/>
              </a:rPr>
              <a:t>något</a:t>
            </a:r>
            <a:r>
              <a:rPr lang="en-US" dirty="0">
                <a:cs typeface="Calibri Light"/>
              </a:rPr>
              <a:t> vi </a:t>
            </a:r>
            <a:r>
              <a:rPr lang="en-US" dirty="0" err="1">
                <a:cs typeface="Calibri Light"/>
              </a:rPr>
              <a:t>använder</a:t>
            </a:r>
            <a:r>
              <a:rPr lang="en-US" dirty="0">
                <a:cs typeface="Calibri Light"/>
              </a:rPr>
              <a:t> </a:t>
            </a:r>
            <a:r>
              <a:rPr lang="en-US" dirty="0" err="1">
                <a:cs typeface="Calibri Light"/>
              </a:rPr>
              <a:t>i</a:t>
            </a:r>
            <a:r>
              <a:rPr lang="en-US" dirty="0">
                <a:cs typeface="Calibri Light"/>
              </a:rPr>
              <a:t> </a:t>
            </a:r>
            <a:r>
              <a:rPr lang="en-US" dirty="0" err="1">
                <a:cs typeface="Calibri Light"/>
              </a:rPr>
              <a:t>Visualisations</a:t>
            </a:r>
          </a:p>
        </p:txBody>
      </p:sp>
      <p:pic>
        <p:nvPicPr>
          <p:cNvPr id="4" name="Picture 4" descr="A picture containing diagram&#10;&#10;Description automatically generated">
            <a:extLst>
              <a:ext uri="{FF2B5EF4-FFF2-40B4-BE49-F238E27FC236}">
                <a16:creationId xmlns:a16="http://schemas.microsoft.com/office/drawing/2014/main" id="{2AB013A1-9305-4AD2-ADDB-7B54A7D07ACF}"/>
              </a:ext>
            </a:extLst>
          </p:cNvPr>
          <p:cNvPicPr>
            <a:picLocks noGrp="1" noChangeAspect="1"/>
          </p:cNvPicPr>
          <p:nvPr>
            <p:ph idx="1"/>
          </p:nvPr>
        </p:nvPicPr>
        <p:blipFill>
          <a:blip r:embed="rId2"/>
          <a:stretch>
            <a:fillRect/>
          </a:stretch>
        </p:blipFill>
        <p:spPr>
          <a:xfrm>
            <a:off x="1211204" y="1825625"/>
            <a:ext cx="9769591" cy="4351338"/>
          </a:xfrm>
        </p:spPr>
      </p:pic>
      <p:sp>
        <p:nvSpPr>
          <p:cNvPr id="6" name="Rectangle 5">
            <a:extLst>
              <a:ext uri="{FF2B5EF4-FFF2-40B4-BE49-F238E27FC236}">
                <a16:creationId xmlns:a16="http://schemas.microsoft.com/office/drawing/2014/main" id="{68C0A7DD-5975-4177-B4E9-8754FC7F005E}"/>
              </a:ext>
            </a:extLst>
          </p:cNvPr>
          <p:cNvSpPr/>
          <p:nvPr/>
        </p:nvSpPr>
        <p:spPr>
          <a:xfrm>
            <a:off x="9918525" y="2439441"/>
            <a:ext cx="908136" cy="3444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0576814-51F9-436F-8F77-813CF6D6D440}"/>
              </a:ext>
            </a:extLst>
          </p:cNvPr>
          <p:cNvSpPr/>
          <p:nvPr/>
        </p:nvSpPr>
        <p:spPr>
          <a:xfrm>
            <a:off x="8592853" y="1823578"/>
            <a:ext cx="1221286" cy="16075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7358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230BB-C6E0-4B7A-9028-C4EB4B9C1550}"/>
              </a:ext>
            </a:extLst>
          </p:cNvPr>
          <p:cNvSpPr>
            <a:spLocks noGrp="1"/>
          </p:cNvSpPr>
          <p:nvPr>
            <p:ph type="title"/>
          </p:nvPr>
        </p:nvSpPr>
        <p:spPr/>
        <p:txBody>
          <a:bodyPr/>
          <a:lstStyle/>
          <a:p>
            <a:r>
              <a:rPr lang="en-US" dirty="0">
                <a:cs typeface="Calibri Light"/>
              </a:rPr>
              <a:t>Kan till </a:t>
            </a:r>
            <a:r>
              <a:rPr lang="en-US" dirty="0" err="1">
                <a:cs typeface="Calibri Light"/>
              </a:rPr>
              <a:t>exempel</a:t>
            </a:r>
            <a:r>
              <a:rPr lang="en-US" dirty="0">
                <a:cs typeface="Calibri Light"/>
              </a:rPr>
              <a:t> </a:t>
            </a:r>
            <a:r>
              <a:rPr lang="en-US" dirty="0" err="1">
                <a:cs typeface="Calibri Light"/>
              </a:rPr>
              <a:t>välja</a:t>
            </a:r>
            <a:r>
              <a:rPr lang="en-US" dirty="0">
                <a:cs typeface="Calibri Light"/>
              </a:rPr>
              <a:t> bar plot </a:t>
            </a:r>
            <a:r>
              <a:rPr lang="en-US" dirty="0" err="1">
                <a:cs typeface="Calibri Light"/>
              </a:rPr>
              <a:t>och</a:t>
            </a:r>
            <a:r>
              <a:rPr lang="en-US" dirty="0">
                <a:cs typeface="Calibri Light"/>
              </a:rPr>
              <a:t> </a:t>
            </a:r>
            <a:r>
              <a:rPr lang="en-US" dirty="0" err="1">
                <a:cs typeface="Calibri Light"/>
              </a:rPr>
              <a:t>mäta</a:t>
            </a:r>
            <a:r>
              <a:rPr lang="en-US" dirty="0">
                <a:cs typeface="Calibri Light"/>
              </a:rPr>
              <a:t> GDP per </a:t>
            </a:r>
            <a:r>
              <a:rPr lang="en-US" dirty="0" err="1">
                <a:cs typeface="Calibri Light"/>
              </a:rPr>
              <a:t>år</a:t>
            </a:r>
            <a:r>
              <a:rPr lang="en-US" dirty="0">
                <a:cs typeface="Calibri Light"/>
              </a:rPr>
              <a:t>. Lite </a:t>
            </a:r>
            <a:r>
              <a:rPr lang="en-US" dirty="0" err="1">
                <a:cs typeface="Calibri Light"/>
              </a:rPr>
              <a:t>rörigt</a:t>
            </a:r>
            <a:r>
              <a:rPr lang="en-US" dirty="0">
                <a:cs typeface="Calibri Light"/>
              </a:rPr>
              <a:t> med </a:t>
            </a:r>
            <a:r>
              <a:rPr lang="en-US" dirty="0" err="1">
                <a:cs typeface="Calibri Light"/>
              </a:rPr>
              <a:t>så</a:t>
            </a:r>
            <a:r>
              <a:rPr lang="en-US" dirty="0">
                <a:cs typeface="Calibri Light"/>
              </a:rPr>
              <a:t> pass </a:t>
            </a:r>
            <a:r>
              <a:rPr lang="en-US" dirty="0" err="1">
                <a:cs typeface="Calibri Light"/>
              </a:rPr>
              <a:t>många</a:t>
            </a:r>
            <a:r>
              <a:rPr lang="en-US" dirty="0">
                <a:cs typeface="Calibri Light"/>
              </a:rPr>
              <a:t> </a:t>
            </a:r>
            <a:r>
              <a:rPr lang="en-US" dirty="0" err="1">
                <a:cs typeface="Calibri Light"/>
              </a:rPr>
              <a:t>länder</a:t>
            </a:r>
            <a:r>
              <a:rPr lang="en-US" dirty="0">
                <a:cs typeface="Calibri Light"/>
              </a:rPr>
              <a:t>.</a:t>
            </a:r>
          </a:p>
        </p:txBody>
      </p:sp>
      <p:pic>
        <p:nvPicPr>
          <p:cNvPr id="7" name="Picture 7" descr="A picture containing bar chart&#10;&#10;Description automatically generated">
            <a:extLst>
              <a:ext uri="{FF2B5EF4-FFF2-40B4-BE49-F238E27FC236}">
                <a16:creationId xmlns:a16="http://schemas.microsoft.com/office/drawing/2014/main" id="{86A0D4FA-1CFC-4D0F-8578-6267F6363121}"/>
              </a:ext>
            </a:extLst>
          </p:cNvPr>
          <p:cNvPicPr>
            <a:picLocks noGrp="1" noChangeAspect="1"/>
          </p:cNvPicPr>
          <p:nvPr>
            <p:ph idx="1"/>
          </p:nvPr>
        </p:nvPicPr>
        <p:blipFill>
          <a:blip r:embed="rId2"/>
          <a:stretch>
            <a:fillRect/>
          </a:stretch>
        </p:blipFill>
        <p:spPr>
          <a:xfrm>
            <a:off x="965277" y="1825625"/>
            <a:ext cx="10261446" cy="4351338"/>
          </a:xfrm>
        </p:spPr>
      </p:pic>
      <p:sp>
        <p:nvSpPr>
          <p:cNvPr id="9" name="Rectangle 8">
            <a:extLst>
              <a:ext uri="{FF2B5EF4-FFF2-40B4-BE49-F238E27FC236}">
                <a16:creationId xmlns:a16="http://schemas.microsoft.com/office/drawing/2014/main" id="{DDA00CA7-6787-46D1-8F30-0B2ED491D674}"/>
              </a:ext>
            </a:extLst>
          </p:cNvPr>
          <p:cNvSpPr/>
          <p:nvPr/>
        </p:nvSpPr>
        <p:spPr>
          <a:xfrm>
            <a:off x="8916443" y="2105414"/>
            <a:ext cx="281835" cy="2818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40A0799-44D5-422C-AAD4-FFCA58CAAB83}"/>
              </a:ext>
            </a:extLst>
          </p:cNvPr>
          <p:cNvSpPr/>
          <p:nvPr/>
        </p:nvSpPr>
        <p:spPr>
          <a:xfrm>
            <a:off x="8749428" y="3587661"/>
            <a:ext cx="1221287" cy="19310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C3D6C0-375C-4BE2-B852-14FF088F0060}"/>
              </a:ext>
            </a:extLst>
          </p:cNvPr>
          <p:cNvSpPr/>
          <p:nvPr/>
        </p:nvSpPr>
        <p:spPr>
          <a:xfrm>
            <a:off x="10095976" y="2429003"/>
            <a:ext cx="1127341" cy="12317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3544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2">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22" name="Rectangle 13">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14">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57366EEB-7A72-4788-B5DD-F4AC7337B5A2}"/>
              </a:ext>
            </a:extLst>
          </p:cNvPr>
          <p:cNvSpPr>
            <a:spLocks noGrp="1"/>
          </p:cNvSpPr>
          <p:nvPr>
            <p:ph type="title"/>
          </p:nvPr>
        </p:nvSpPr>
        <p:spPr>
          <a:xfrm>
            <a:off x="643467" y="321734"/>
            <a:ext cx="10905066" cy="1135737"/>
          </a:xfrm>
        </p:spPr>
        <p:txBody>
          <a:bodyPr>
            <a:normAutofit/>
          </a:bodyPr>
          <a:lstStyle/>
          <a:p>
            <a:r>
              <a:rPr lang="en-US" sz="3600" dirty="0" err="1">
                <a:cs typeface="Calibri Light"/>
              </a:rPr>
              <a:t>Filtrering</a:t>
            </a:r>
            <a:r>
              <a:rPr lang="en-US" sz="3600" dirty="0">
                <a:cs typeface="Calibri Light"/>
              </a:rPr>
              <a:t> </a:t>
            </a:r>
            <a:r>
              <a:rPr lang="en-US" sz="3600" dirty="0" err="1">
                <a:cs typeface="Calibri Light"/>
              </a:rPr>
              <a:t>på</a:t>
            </a:r>
            <a:r>
              <a:rPr lang="en-US" sz="3600" dirty="0">
                <a:cs typeface="Calibri Light"/>
              </a:rPr>
              <a:t> </a:t>
            </a:r>
            <a:r>
              <a:rPr lang="en-US" sz="3600" dirty="0" err="1">
                <a:cs typeface="Calibri Light"/>
              </a:rPr>
              <a:t>kategori</a:t>
            </a:r>
            <a:r>
              <a:rPr lang="en-US" sz="3600" dirty="0">
                <a:cs typeface="Calibri Light"/>
              </a:rPr>
              <a:t> Country, condition GDP</a:t>
            </a:r>
          </a:p>
        </p:txBody>
      </p:sp>
      <p:pic>
        <p:nvPicPr>
          <p:cNvPr id="4" name="Picture 4" descr="A picture containing graphical user interface&#10;&#10;Description automatically generated">
            <a:extLst>
              <a:ext uri="{FF2B5EF4-FFF2-40B4-BE49-F238E27FC236}">
                <a16:creationId xmlns:a16="http://schemas.microsoft.com/office/drawing/2014/main" id="{1470E7E4-A064-4E13-847F-CE55D27496E3}"/>
              </a:ext>
            </a:extLst>
          </p:cNvPr>
          <p:cNvPicPr>
            <a:picLocks noChangeAspect="1"/>
          </p:cNvPicPr>
          <p:nvPr/>
        </p:nvPicPr>
        <p:blipFill>
          <a:blip r:embed="rId2"/>
          <a:stretch>
            <a:fillRect/>
          </a:stretch>
        </p:blipFill>
        <p:spPr>
          <a:xfrm>
            <a:off x="643467" y="1782981"/>
            <a:ext cx="11326255" cy="3989215"/>
          </a:xfrm>
          <a:prstGeom prst="rect">
            <a:avLst/>
          </a:prstGeom>
        </p:spPr>
      </p:pic>
      <p:grpSp>
        <p:nvGrpSpPr>
          <p:cNvPr id="25" name="Group 16">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18" name="Isosceles Triangle 17">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8">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Rectangle 4">
            <a:extLst>
              <a:ext uri="{FF2B5EF4-FFF2-40B4-BE49-F238E27FC236}">
                <a16:creationId xmlns:a16="http://schemas.microsoft.com/office/drawing/2014/main" id="{9D8E87DE-BA18-4927-A781-1FC31947016E}"/>
              </a:ext>
            </a:extLst>
          </p:cNvPr>
          <p:cNvSpPr/>
          <p:nvPr/>
        </p:nvSpPr>
        <p:spPr>
          <a:xfrm>
            <a:off x="7705592" y="2564702"/>
            <a:ext cx="1461369" cy="20354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6792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A03B19F-A29F-4E77-86F6-ECD6FEB7624D}"/>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5600" kern="1200">
                <a:solidFill>
                  <a:schemeClr val="tx1"/>
                </a:solidFill>
                <a:latin typeface="+mj-lt"/>
                <a:ea typeface="+mj-ea"/>
                <a:cs typeface="+mj-cs"/>
              </a:rPr>
              <a:t>Har vi egentligen dragit någon nytta av vår geografiska data i country än?</a:t>
            </a:r>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1216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C4C652-62A5-40EF-A1D7-8D8CC3CDBA84}"/>
              </a:ext>
            </a:extLst>
          </p:cNvPr>
          <p:cNvSpPr>
            <a:spLocks noGrp="1"/>
          </p:cNvSpPr>
          <p:nvPr>
            <p:ph type="title"/>
          </p:nvPr>
        </p:nvSpPr>
        <p:spPr>
          <a:xfrm>
            <a:off x="524256" y="491260"/>
            <a:ext cx="6594189" cy="1625210"/>
          </a:xfrm>
        </p:spPr>
        <p:txBody>
          <a:bodyPr>
            <a:normAutofit/>
          </a:bodyPr>
          <a:lstStyle/>
          <a:p>
            <a:r>
              <a:rPr lang="en-US">
                <a:solidFill>
                  <a:srgbClr val="FFFFFF"/>
                </a:solidFill>
                <a:cs typeface="Calibri Light"/>
              </a:rPr>
              <a:t>Huvudsakliga områden inom SSBI </a:t>
            </a:r>
            <a:endParaRPr lang="en-US">
              <a:solidFill>
                <a:srgbClr val="FFFFFF"/>
              </a:solidFill>
            </a:endParaRPr>
          </a:p>
        </p:txBody>
      </p:sp>
      <p:pic>
        <p:nvPicPr>
          <p:cNvPr id="4" name="Picture 4" descr="A picture containing text, blackboard&#10;&#10;Description automatically generated">
            <a:extLst>
              <a:ext uri="{FF2B5EF4-FFF2-40B4-BE49-F238E27FC236}">
                <a16:creationId xmlns:a16="http://schemas.microsoft.com/office/drawing/2014/main" id="{F826C3A8-EC6B-406E-A00F-67A55260D27C}"/>
              </a:ext>
            </a:extLst>
          </p:cNvPr>
          <p:cNvPicPr>
            <a:picLocks noChangeAspect="1"/>
          </p:cNvPicPr>
          <p:nvPr/>
        </p:nvPicPr>
        <p:blipFill rotWithShape="1">
          <a:blip r:embed="rId2"/>
          <a:srcRect t="2021" r="1" b="1"/>
          <a:stretch/>
        </p:blipFill>
        <p:spPr>
          <a:xfrm>
            <a:off x="327547" y="2454903"/>
            <a:ext cx="7058306" cy="4080254"/>
          </a:xfrm>
          <a:prstGeom prst="rect">
            <a:avLst/>
          </a:prstGeom>
        </p:spPr>
      </p:pic>
      <p:sp>
        <p:nvSpPr>
          <p:cNvPr id="18" name="Rectangle 17">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2FB758A-E72B-4793-A8C6-F8AE3822B940}"/>
              </a:ext>
            </a:extLst>
          </p:cNvPr>
          <p:cNvSpPr>
            <a:spLocks noGrp="1"/>
          </p:cNvSpPr>
          <p:nvPr>
            <p:ph idx="1"/>
          </p:nvPr>
        </p:nvSpPr>
        <p:spPr>
          <a:xfrm>
            <a:off x="8029319" y="917725"/>
            <a:ext cx="3424739" cy="4852362"/>
          </a:xfrm>
        </p:spPr>
        <p:txBody>
          <a:bodyPr vert="horz" lIns="91440" tIns="45720" rIns="91440" bIns="45720" rtlCol="0" anchor="ctr">
            <a:normAutofit/>
          </a:bodyPr>
          <a:lstStyle/>
          <a:p>
            <a:r>
              <a:rPr lang="en-US" sz="2000">
                <a:solidFill>
                  <a:srgbClr val="FFFFFF"/>
                </a:solidFill>
                <a:cs typeface="Calibri"/>
              </a:rPr>
              <a:t>Data analytics och preparation</a:t>
            </a:r>
          </a:p>
          <a:p>
            <a:r>
              <a:rPr lang="en-US" sz="2000">
                <a:solidFill>
                  <a:srgbClr val="FFFFFF"/>
                </a:solidFill>
                <a:cs typeface="Calibri"/>
              </a:rPr>
              <a:t>Data Visualisation </a:t>
            </a:r>
          </a:p>
          <a:p>
            <a:r>
              <a:rPr lang="en-US" sz="2000">
                <a:solidFill>
                  <a:srgbClr val="FFFFFF"/>
                </a:solidFill>
                <a:cs typeface="Calibri"/>
              </a:rPr>
              <a:t>Collaboration och sharing</a:t>
            </a:r>
          </a:p>
        </p:txBody>
      </p:sp>
    </p:spTree>
    <p:extLst>
      <p:ext uri="{BB962C8B-B14F-4D97-AF65-F5344CB8AC3E}">
        <p14:creationId xmlns:p14="http://schemas.microsoft.com/office/powerpoint/2010/main" val="3236881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2">
            <a:extLst>
              <a:ext uri="{FF2B5EF4-FFF2-40B4-BE49-F238E27FC236}">
                <a16:creationId xmlns:a16="http://schemas.microsoft.com/office/drawing/2014/main" id="{D462EE7E-14DF-497D-AE08-F6623DB88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4">
            <a:extLst>
              <a:ext uri="{FF2B5EF4-FFF2-40B4-BE49-F238E27FC236}">
                <a16:creationId xmlns:a16="http://schemas.microsoft.com/office/drawing/2014/main" id="{820E2AEF-4B9A-4866-A6A9-9503A847D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Map&#10;&#10;Description automatically generated">
            <a:extLst>
              <a:ext uri="{FF2B5EF4-FFF2-40B4-BE49-F238E27FC236}">
                <a16:creationId xmlns:a16="http://schemas.microsoft.com/office/drawing/2014/main" id="{2376C9F2-AB3B-4DE6-8A86-85E5FC2681B7}"/>
              </a:ext>
            </a:extLst>
          </p:cNvPr>
          <p:cNvPicPr>
            <a:picLocks noChangeAspect="1"/>
          </p:cNvPicPr>
          <p:nvPr/>
        </p:nvPicPr>
        <p:blipFill>
          <a:blip r:embed="rId2"/>
          <a:stretch>
            <a:fillRect/>
          </a:stretch>
        </p:blipFill>
        <p:spPr>
          <a:xfrm>
            <a:off x="-354631" y="984497"/>
            <a:ext cx="12800861" cy="4446784"/>
          </a:xfrm>
          <a:prstGeom prst="rect">
            <a:avLst/>
          </a:prstGeom>
          <a:effectLst>
            <a:outerShdw blurRad="406400" dist="317500" dir="5400000" sx="89000" sy="89000" rotWithShape="0">
              <a:prstClr val="black">
                <a:alpha val="15000"/>
              </a:prstClr>
            </a:outerShdw>
          </a:effectLst>
        </p:spPr>
      </p:pic>
      <p:sp>
        <p:nvSpPr>
          <p:cNvPr id="16" name="Content Placeholder 9">
            <a:extLst>
              <a:ext uri="{FF2B5EF4-FFF2-40B4-BE49-F238E27FC236}">
                <a16:creationId xmlns:a16="http://schemas.microsoft.com/office/drawing/2014/main" id="{A324AAF5-6DC9-43E2-B817-7C92C637F5ED}"/>
              </a:ext>
            </a:extLst>
          </p:cNvPr>
          <p:cNvSpPr>
            <a:spLocks noGrp="1"/>
          </p:cNvSpPr>
          <p:nvPr>
            <p:ph idx="1"/>
          </p:nvPr>
        </p:nvSpPr>
        <p:spPr>
          <a:xfrm>
            <a:off x="3145861" y="362927"/>
            <a:ext cx="6816372" cy="1892133"/>
          </a:xfrm>
        </p:spPr>
        <p:txBody>
          <a:bodyPr vert="horz" lIns="91440" tIns="45720" rIns="91440" bIns="45720" rtlCol="0" anchor="t">
            <a:normAutofit/>
          </a:bodyPr>
          <a:lstStyle/>
          <a:p>
            <a:pPr marL="0" indent="0">
              <a:buNone/>
            </a:pPr>
            <a:r>
              <a:rPr lang="en-US" sz="2000" dirty="0" err="1">
                <a:ea typeface="+mn-lt"/>
                <a:cs typeface="+mn-lt"/>
              </a:rPr>
              <a:t>Ändra</a:t>
            </a:r>
            <a:r>
              <a:rPr lang="en-US" sz="2000" dirty="0">
                <a:ea typeface="+mn-lt"/>
                <a:cs typeface="+mn-lt"/>
              </a:rPr>
              <a:t> </a:t>
            </a:r>
            <a:r>
              <a:rPr lang="en-US" sz="2000" dirty="0" err="1">
                <a:ea typeface="+mn-lt"/>
                <a:cs typeface="+mn-lt"/>
              </a:rPr>
              <a:t>visualisation</a:t>
            </a:r>
            <a:r>
              <a:rPr lang="en-US" sz="2000" dirty="0">
                <a:ea typeface="+mn-lt"/>
                <a:cs typeface="+mn-lt"/>
              </a:rPr>
              <a:t> till map </a:t>
            </a:r>
            <a:r>
              <a:rPr lang="en-US" sz="2000" dirty="0" err="1">
                <a:ea typeface="+mn-lt"/>
                <a:cs typeface="+mn-lt"/>
              </a:rPr>
              <a:t>och</a:t>
            </a:r>
            <a:r>
              <a:rPr lang="en-US" sz="2000" dirty="0">
                <a:ea typeface="+mn-lt"/>
                <a:cs typeface="+mn-lt"/>
              </a:rPr>
              <a:t> </a:t>
            </a:r>
            <a:r>
              <a:rPr lang="en-US" sz="2000" dirty="0" err="1">
                <a:ea typeface="+mn-lt"/>
                <a:cs typeface="+mn-lt"/>
              </a:rPr>
              <a:t>plotta</a:t>
            </a:r>
            <a:r>
              <a:rPr lang="en-US" sz="2000" dirty="0">
                <a:ea typeface="+mn-lt"/>
                <a:cs typeface="+mn-lt"/>
              </a:rPr>
              <a:t> </a:t>
            </a:r>
            <a:r>
              <a:rPr lang="en-US" sz="2000" dirty="0" err="1">
                <a:ea typeface="+mn-lt"/>
                <a:cs typeface="+mn-lt"/>
              </a:rPr>
              <a:t>geografisk</a:t>
            </a:r>
            <a:r>
              <a:rPr lang="en-US" sz="2000" dirty="0">
                <a:ea typeface="+mn-lt"/>
                <a:cs typeface="+mn-lt"/>
              </a:rPr>
              <a:t> information</a:t>
            </a:r>
            <a:endParaRPr lang="en-US" sz="2000" dirty="0">
              <a:cs typeface="Calibri" panose="020F0502020204030204"/>
            </a:endParaRPr>
          </a:p>
        </p:txBody>
      </p:sp>
      <p:sp>
        <p:nvSpPr>
          <p:cNvPr id="6" name="Rectangle 5">
            <a:extLst>
              <a:ext uri="{FF2B5EF4-FFF2-40B4-BE49-F238E27FC236}">
                <a16:creationId xmlns:a16="http://schemas.microsoft.com/office/drawing/2014/main" id="{A36B3E99-7F38-4A22-B8D1-916A568F0BCF}"/>
              </a:ext>
            </a:extLst>
          </p:cNvPr>
          <p:cNvSpPr/>
          <p:nvPr/>
        </p:nvSpPr>
        <p:spPr>
          <a:xfrm>
            <a:off x="9835017" y="3295387"/>
            <a:ext cx="427973" cy="27139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54837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AEF74-8DE3-48F7-8453-13193FC8EEFA}"/>
              </a:ext>
            </a:extLst>
          </p:cNvPr>
          <p:cNvSpPr>
            <a:spLocks noGrp="1"/>
          </p:cNvSpPr>
          <p:nvPr>
            <p:ph type="title"/>
          </p:nvPr>
        </p:nvSpPr>
        <p:spPr/>
        <p:txBody>
          <a:bodyPr/>
          <a:lstStyle/>
          <a:p>
            <a:pPr algn="just"/>
            <a:r>
              <a:rPr lang="en-US" dirty="0">
                <a:cs typeface="Calibri Light"/>
              </a:rPr>
              <a:t>Kan </a:t>
            </a:r>
            <a:r>
              <a:rPr lang="en-US" dirty="0" err="1">
                <a:cs typeface="Calibri Light"/>
              </a:rPr>
              <a:t>slutligen</a:t>
            </a:r>
            <a:r>
              <a:rPr lang="en-US">
                <a:cs typeface="Calibri Light"/>
              </a:rPr>
              <a:t> ta bort kategorifiltret</a:t>
            </a:r>
          </a:p>
        </p:txBody>
      </p:sp>
      <p:pic>
        <p:nvPicPr>
          <p:cNvPr id="7" name="Picture 7" descr="Map&#10;&#10;Description automatically generated">
            <a:extLst>
              <a:ext uri="{FF2B5EF4-FFF2-40B4-BE49-F238E27FC236}">
                <a16:creationId xmlns:a16="http://schemas.microsoft.com/office/drawing/2014/main" id="{E86FC0A4-BBCD-4854-81AF-8ADCA29386D7}"/>
              </a:ext>
            </a:extLst>
          </p:cNvPr>
          <p:cNvPicPr>
            <a:picLocks noGrp="1" noChangeAspect="1"/>
          </p:cNvPicPr>
          <p:nvPr>
            <p:ph idx="1"/>
          </p:nvPr>
        </p:nvPicPr>
        <p:blipFill>
          <a:blip r:embed="rId2"/>
          <a:stretch>
            <a:fillRect/>
          </a:stretch>
        </p:blipFill>
        <p:spPr>
          <a:xfrm>
            <a:off x="838200" y="2063915"/>
            <a:ext cx="10515600" cy="3874758"/>
          </a:xfrm>
        </p:spPr>
      </p:pic>
    </p:spTree>
    <p:extLst>
      <p:ext uri="{BB962C8B-B14F-4D97-AF65-F5344CB8AC3E}">
        <p14:creationId xmlns:p14="http://schemas.microsoft.com/office/powerpoint/2010/main" val="10578650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BF79F-91E2-4FCD-98A4-4153A51982C9}"/>
              </a:ext>
            </a:extLst>
          </p:cNvPr>
          <p:cNvSpPr>
            <a:spLocks noGrp="1"/>
          </p:cNvSpPr>
          <p:nvPr>
            <p:ph type="title"/>
          </p:nvPr>
        </p:nvSpPr>
        <p:spPr/>
        <p:txBody>
          <a:bodyPr/>
          <a:lstStyle/>
          <a:p>
            <a:r>
              <a:rPr lang="en-US" dirty="0" err="1">
                <a:cs typeface="Calibri Light"/>
              </a:rPr>
              <a:t>Hantera</a:t>
            </a:r>
            <a:r>
              <a:rPr lang="en-US" dirty="0">
                <a:cs typeface="Calibri Light"/>
              </a:rPr>
              <a:t> paths </a:t>
            </a:r>
            <a:r>
              <a:rPr lang="en-US" dirty="0" err="1">
                <a:cs typeface="Calibri Light"/>
              </a:rPr>
              <a:t>i</a:t>
            </a:r>
            <a:r>
              <a:rPr lang="en-US" dirty="0">
                <a:cs typeface="Calibri Light"/>
              </a:rPr>
              <a:t> Power BI – Transform Data -&gt; Data Source  Settings -&gt; Change Data Source</a:t>
            </a:r>
            <a:endParaRPr lang="en-US" dirty="0"/>
          </a:p>
        </p:txBody>
      </p:sp>
      <p:pic>
        <p:nvPicPr>
          <p:cNvPr id="4" name="Picture 4" descr="Graphical user interface, application, Word&#10;&#10;Description automatically generated">
            <a:extLst>
              <a:ext uri="{FF2B5EF4-FFF2-40B4-BE49-F238E27FC236}">
                <a16:creationId xmlns:a16="http://schemas.microsoft.com/office/drawing/2014/main" id="{A9F180F2-8659-4217-9933-BFA9159EF856}"/>
              </a:ext>
            </a:extLst>
          </p:cNvPr>
          <p:cNvPicPr>
            <a:picLocks noGrp="1" noChangeAspect="1"/>
          </p:cNvPicPr>
          <p:nvPr>
            <p:ph idx="1"/>
          </p:nvPr>
        </p:nvPicPr>
        <p:blipFill>
          <a:blip r:embed="rId2"/>
          <a:stretch>
            <a:fillRect/>
          </a:stretch>
        </p:blipFill>
        <p:spPr>
          <a:xfrm>
            <a:off x="1783069" y="1825625"/>
            <a:ext cx="8625861" cy="4351338"/>
          </a:xfrm>
        </p:spPr>
      </p:pic>
      <p:sp>
        <p:nvSpPr>
          <p:cNvPr id="6" name="Rectangle 5">
            <a:extLst>
              <a:ext uri="{FF2B5EF4-FFF2-40B4-BE49-F238E27FC236}">
                <a16:creationId xmlns:a16="http://schemas.microsoft.com/office/drawing/2014/main" id="{7C401B10-D49E-49D4-B806-7778038393D2}"/>
              </a:ext>
            </a:extLst>
          </p:cNvPr>
          <p:cNvSpPr/>
          <p:nvPr/>
        </p:nvSpPr>
        <p:spPr>
          <a:xfrm>
            <a:off x="4563647" y="1959277"/>
            <a:ext cx="532357" cy="41753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3113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EA7D80-4442-4E82-B0FB-2FFEF15DE9EF}"/>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Population och estimerad population</a:t>
            </a:r>
          </a:p>
        </p:txBody>
      </p:sp>
      <p:cxnSp>
        <p:nvCxnSpPr>
          <p:cNvPr id="13" name="Straight Connector 12">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id="{BCC3BDD5-6FCF-47AA-94BE-840E7369A336}"/>
              </a:ext>
            </a:extLst>
          </p:cNvPr>
          <p:cNvPicPr>
            <a:picLocks noGrp="1" noChangeAspect="1"/>
          </p:cNvPicPr>
          <p:nvPr>
            <p:ph idx="1"/>
          </p:nvPr>
        </p:nvPicPr>
        <p:blipFill>
          <a:blip r:embed="rId2"/>
          <a:stretch>
            <a:fillRect/>
          </a:stretch>
        </p:blipFill>
        <p:spPr>
          <a:xfrm>
            <a:off x="1551345" y="2427541"/>
            <a:ext cx="9034210" cy="3997637"/>
          </a:xfrm>
          <a:prstGeom prst="rect">
            <a:avLst/>
          </a:prstGeom>
        </p:spPr>
      </p:pic>
    </p:spTree>
    <p:extLst>
      <p:ext uri="{BB962C8B-B14F-4D97-AF65-F5344CB8AC3E}">
        <p14:creationId xmlns:p14="http://schemas.microsoft.com/office/powerpoint/2010/main" val="8032507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2BDD8-1F5B-4E49-B00D-868DF27AA1BB}"/>
              </a:ext>
            </a:extLst>
          </p:cNvPr>
          <p:cNvSpPr>
            <a:spLocks noGrp="1"/>
          </p:cNvSpPr>
          <p:nvPr>
            <p:ph type="title"/>
          </p:nvPr>
        </p:nvSpPr>
        <p:spPr/>
        <p:txBody>
          <a:bodyPr/>
          <a:lstStyle/>
          <a:p>
            <a:pPr algn="ctr"/>
            <a:r>
              <a:rPr lang="en-US">
                <a:cs typeface="Calibri Light"/>
              </a:rPr>
              <a:t>Uppgift</a:t>
            </a:r>
          </a:p>
        </p:txBody>
      </p:sp>
      <p:sp>
        <p:nvSpPr>
          <p:cNvPr id="3" name="Content Placeholder 2">
            <a:extLst>
              <a:ext uri="{FF2B5EF4-FFF2-40B4-BE49-F238E27FC236}">
                <a16:creationId xmlns:a16="http://schemas.microsoft.com/office/drawing/2014/main" id="{691B97CD-997C-43C5-9404-73F94D1FD684}"/>
              </a:ext>
            </a:extLst>
          </p:cNvPr>
          <p:cNvSpPr>
            <a:spLocks noGrp="1"/>
          </p:cNvSpPr>
          <p:nvPr>
            <p:ph idx="1"/>
          </p:nvPr>
        </p:nvSpPr>
        <p:spPr/>
        <p:txBody>
          <a:bodyPr vert="horz" lIns="91440" tIns="45720" rIns="91440" bIns="45720" rtlCol="0" anchor="t">
            <a:normAutofit/>
          </a:bodyPr>
          <a:lstStyle/>
          <a:p>
            <a:r>
              <a:rPr lang="en-US" dirty="0" err="1">
                <a:cs typeface="Calibri"/>
              </a:rPr>
              <a:t>Gå</a:t>
            </a:r>
            <a:r>
              <a:rPr lang="en-US" dirty="0">
                <a:cs typeface="Calibri"/>
              </a:rPr>
              <a:t> in </a:t>
            </a:r>
            <a:r>
              <a:rPr lang="en-US" dirty="0" err="1">
                <a:cs typeface="Calibri"/>
              </a:rPr>
              <a:t>på</a:t>
            </a:r>
            <a:r>
              <a:rPr lang="en-US" dirty="0">
                <a:cs typeface="Calibri"/>
              </a:rPr>
              <a:t> </a:t>
            </a:r>
            <a:r>
              <a:rPr lang="en-US" dirty="0">
                <a:ea typeface="+mn-lt"/>
                <a:cs typeface="+mn-lt"/>
                <a:hlinkClick r:id="rId2"/>
              </a:rPr>
              <a:t>https://www.avanza.se/marknadsoversikt.html</a:t>
            </a:r>
            <a:endParaRPr lang="en-US" dirty="0">
              <a:ea typeface="+mn-lt"/>
              <a:cs typeface="+mn-lt"/>
            </a:endParaRPr>
          </a:p>
          <a:p>
            <a:r>
              <a:rPr lang="en-US" dirty="0" err="1">
                <a:cs typeface="Calibri"/>
              </a:rPr>
              <a:t>Hämta</a:t>
            </a:r>
            <a:r>
              <a:rPr lang="en-US" dirty="0">
                <a:cs typeface="Calibri"/>
              </a:rPr>
              <a:t> in data via URL till </a:t>
            </a:r>
            <a:r>
              <a:rPr lang="en-US">
                <a:cs typeface="Calibri"/>
              </a:rPr>
              <a:t>Power BI </a:t>
            </a:r>
            <a:r>
              <a:rPr lang="en-US">
                <a:cs typeface="Calibri"/>
                <a:hlinkClick r:id="rId3"/>
              </a:rPr>
              <a:t>https://docs.microsoft.com/sv-se/power-bi/connect-data/desktop-tutorial-importing-and-analyzing-data-from-a-web-page</a:t>
            </a:r>
            <a:r>
              <a:rPr lang="en-US">
                <a:cs typeface="Calibri"/>
              </a:rPr>
              <a:t> </a:t>
            </a:r>
            <a:endParaRPr lang="en-US" dirty="0">
              <a:cs typeface="Calibri"/>
            </a:endParaRPr>
          </a:p>
          <a:p>
            <a:r>
              <a:rPr lang="en-US" dirty="0" err="1">
                <a:cs typeface="Calibri"/>
              </a:rPr>
              <a:t>Inspektera</a:t>
            </a:r>
            <a:r>
              <a:rPr lang="en-US" dirty="0">
                <a:cs typeface="Calibri"/>
              </a:rPr>
              <a:t> </a:t>
            </a:r>
            <a:r>
              <a:rPr lang="en-US" dirty="0" err="1">
                <a:cs typeface="Calibri"/>
              </a:rPr>
              <a:t>tabellerna</a:t>
            </a:r>
            <a:r>
              <a:rPr lang="en-US" dirty="0">
                <a:cs typeface="Calibri"/>
              </a:rPr>
              <a:t>. Ser </a:t>
            </a:r>
            <a:r>
              <a:rPr lang="en-US" dirty="0" err="1">
                <a:cs typeface="Calibri"/>
              </a:rPr>
              <a:t>ni</a:t>
            </a:r>
            <a:r>
              <a:rPr lang="en-US" dirty="0">
                <a:cs typeface="Calibri"/>
              </a:rPr>
              <a:t> </a:t>
            </a:r>
            <a:r>
              <a:rPr lang="en-US" dirty="0" err="1">
                <a:cs typeface="Calibri"/>
              </a:rPr>
              <a:t>något</a:t>
            </a:r>
            <a:r>
              <a:rPr lang="en-US" dirty="0">
                <a:cs typeface="Calibri"/>
              </a:rPr>
              <a:t> </a:t>
            </a:r>
            <a:r>
              <a:rPr lang="en-US" dirty="0" err="1">
                <a:cs typeface="Calibri"/>
              </a:rPr>
              <a:t>som</a:t>
            </a:r>
            <a:r>
              <a:rPr lang="en-US" dirty="0">
                <a:cs typeface="Calibri"/>
              </a:rPr>
              <a:t> </a:t>
            </a:r>
            <a:r>
              <a:rPr lang="en-US" dirty="0" err="1">
                <a:cs typeface="Calibri"/>
              </a:rPr>
              <a:t>begränsar</a:t>
            </a:r>
            <a:r>
              <a:rPr lang="en-US" dirty="0">
                <a:cs typeface="Calibri"/>
              </a:rPr>
              <a:t> (hint - </a:t>
            </a:r>
            <a:r>
              <a:rPr lang="en-US" dirty="0" err="1">
                <a:cs typeface="Calibri"/>
              </a:rPr>
              <a:t>avgör</a:t>
            </a:r>
            <a:r>
              <a:rPr lang="en-US" dirty="0">
                <a:cs typeface="Calibri"/>
              </a:rPr>
              <a:t> </a:t>
            </a:r>
            <a:r>
              <a:rPr lang="en-US" dirty="0" err="1">
                <a:cs typeface="Calibri"/>
              </a:rPr>
              <a:t>vilken</a:t>
            </a:r>
            <a:r>
              <a:rPr lang="en-US" dirty="0">
                <a:cs typeface="Calibri"/>
              </a:rPr>
              <a:t> </a:t>
            </a:r>
            <a:r>
              <a:rPr lang="en-US" dirty="0" err="1">
                <a:cs typeface="Calibri"/>
              </a:rPr>
              <a:t>ordning</a:t>
            </a:r>
            <a:r>
              <a:rPr lang="en-US" dirty="0">
                <a:cs typeface="Calibri"/>
              </a:rPr>
              <a:t> de </a:t>
            </a:r>
            <a:r>
              <a:rPr lang="en-US" dirty="0" err="1">
                <a:cs typeface="Calibri"/>
              </a:rPr>
              <a:t>kommer</a:t>
            </a:r>
            <a:r>
              <a:rPr lang="en-US" dirty="0">
                <a:cs typeface="Calibri"/>
              </a:rPr>
              <a:t> </a:t>
            </a:r>
            <a:r>
              <a:rPr lang="en-US" dirty="0" err="1">
                <a:cs typeface="Calibri"/>
              </a:rPr>
              <a:t>i</a:t>
            </a:r>
            <a:r>
              <a:rPr lang="en-US" dirty="0">
                <a:cs typeface="Calibri"/>
              </a:rPr>
              <a:t>) </a:t>
            </a:r>
          </a:p>
          <a:p>
            <a:r>
              <a:rPr lang="en-US" dirty="0" err="1">
                <a:cs typeface="Calibri"/>
              </a:rPr>
              <a:t>Välj</a:t>
            </a:r>
            <a:r>
              <a:rPr lang="en-US" dirty="0">
                <a:cs typeface="Calibri"/>
              </a:rPr>
              <a:t> </a:t>
            </a:r>
            <a:r>
              <a:rPr lang="en-US" dirty="0" err="1">
                <a:cs typeface="Calibri"/>
              </a:rPr>
              <a:t>slutligen</a:t>
            </a:r>
            <a:r>
              <a:rPr lang="en-US" dirty="0">
                <a:cs typeface="Calibri"/>
              </a:rPr>
              <a:t> </a:t>
            </a:r>
            <a:r>
              <a:rPr lang="en-US" dirty="0" err="1">
                <a:cs typeface="Calibri"/>
              </a:rPr>
              <a:t>tabeller</a:t>
            </a:r>
            <a:r>
              <a:rPr lang="en-US" dirty="0">
                <a:cs typeface="Calibri"/>
              </a:rPr>
              <a:t> </a:t>
            </a:r>
            <a:r>
              <a:rPr lang="en-US" dirty="0" err="1">
                <a:cs typeface="Calibri"/>
              </a:rPr>
              <a:t>och</a:t>
            </a:r>
            <a:r>
              <a:rPr lang="en-US" dirty="0">
                <a:cs typeface="Calibri"/>
              </a:rPr>
              <a:t> </a:t>
            </a:r>
            <a:r>
              <a:rPr lang="en-US" dirty="0" err="1">
                <a:cs typeface="Calibri"/>
              </a:rPr>
              <a:t>använd</a:t>
            </a:r>
            <a:r>
              <a:rPr lang="en-US" dirty="0">
                <a:cs typeface="Calibri"/>
              </a:rPr>
              <a:t> </a:t>
            </a:r>
            <a:r>
              <a:rPr lang="en-US" dirty="0" err="1">
                <a:cs typeface="Calibri"/>
              </a:rPr>
              <a:t>transformfunktionen</a:t>
            </a:r>
          </a:p>
          <a:p>
            <a:r>
              <a:rPr lang="en-US" dirty="0" err="1">
                <a:cs typeface="Calibri"/>
              </a:rPr>
              <a:t>Namnge</a:t>
            </a:r>
            <a:r>
              <a:rPr lang="en-US" dirty="0">
                <a:cs typeface="Calibri"/>
              </a:rPr>
              <a:t> </a:t>
            </a:r>
            <a:r>
              <a:rPr lang="en-US" dirty="0" err="1">
                <a:cs typeface="Calibri"/>
              </a:rPr>
              <a:t>tabeller</a:t>
            </a:r>
            <a:r>
              <a:rPr lang="en-US" dirty="0">
                <a:cs typeface="Calibri"/>
              </a:rPr>
              <a:t> till </a:t>
            </a:r>
            <a:r>
              <a:rPr lang="en-US" dirty="0" err="1">
                <a:cs typeface="Calibri"/>
              </a:rPr>
              <a:t>lämpliga</a:t>
            </a:r>
            <a:r>
              <a:rPr lang="en-US" dirty="0">
                <a:cs typeface="Calibri"/>
              </a:rPr>
              <a:t> </a:t>
            </a:r>
            <a:r>
              <a:rPr lang="en-US" dirty="0" err="1">
                <a:cs typeface="Calibri"/>
              </a:rPr>
              <a:t>värden</a:t>
            </a:r>
          </a:p>
          <a:p>
            <a:endParaRPr lang="en-US" dirty="0">
              <a:cs typeface="Calibri"/>
            </a:endParaRPr>
          </a:p>
        </p:txBody>
      </p:sp>
    </p:spTree>
    <p:extLst>
      <p:ext uri="{BB962C8B-B14F-4D97-AF65-F5344CB8AC3E}">
        <p14:creationId xmlns:p14="http://schemas.microsoft.com/office/powerpoint/2010/main" val="10770512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70EBC4D-B8DE-4AEB-B66B-77933B7CE586}"/>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cs typeface="Calibri Light"/>
              </a:rPr>
              <a:t>Data preparation</a:t>
            </a:r>
          </a:p>
        </p:txBody>
      </p:sp>
      <p:graphicFrame>
        <p:nvGraphicFramePr>
          <p:cNvPr id="5" name="Content Placeholder 2">
            <a:extLst>
              <a:ext uri="{FF2B5EF4-FFF2-40B4-BE49-F238E27FC236}">
                <a16:creationId xmlns:a16="http://schemas.microsoft.com/office/drawing/2014/main" id="{58BE833E-8CF0-42F8-BE6F-CA704988A367}"/>
              </a:ext>
            </a:extLst>
          </p:cNvPr>
          <p:cNvGraphicFramePr>
            <a:graphicFrameLocks noGrp="1"/>
          </p:cNvGraphicFramePr>
          <p:nvPr>
            <p:ph idx="1"/>
            <p:extLst>
              <p:ext uri="{D42A27DB-BD31-4B8C-83A1-F6EECF244321}">
                <p14:modId xmlns:p14="http://schemas.microsoft.com/office/powerpoint/2010/main" val="1456242731"/>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67487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5DCC6-5FE6-4EA5-B397-DAE1E17116CB}"/>
              </a:ext>
            </a:extLst>
          </p:cNvPr>
          <p:cNvSpPr>
            <a:spLocks noGrp="1"/>
          </p:cNvSpPr>
          <p:nvPr>
            <p:ph type="title"/>
          </p:nvPr>
        </p:nvSpPr>
        <p:spPr/>
        <p:txBody>
          <a:bodyPr/>
          <a:lstStyle/>
          <a:p>
            <a:r>
              <a:rPr lang="en-US" dirty="0">
                <a:cs typeface="Calibri Light"/>
              </a:rPr>
              <a:t>Drop down menu med bland annat Row Removal</a:t>
            </a:r>
            <a:endParaRPr lang="en-US" dirty="0"/>
          </a:p>
        </p:txBody>
      </p:sp>
      <p:pic>
        <p:nvPicPr>
          <p:cNvPr id="4" name="Picture 4" descr="Table&#10;&#10;Description automatically generated">
            <a:extLst>
              <a:ext uri="{FF2B5EF4-FFF2-40B4-BE49-F238E27FC236}">
                <a16:creationId xmlns:a16="http://schemas.microsoft.com/office/drawing/2014/main" id="{62D7BCDE-0CF4-4B09-807B-F54AB38CAFF7}"/>
              </a:ext>
            </a:extLst>
          </p:cNvPr>
          <p:cNvPicPr>
            <a:picLocks noGrp="1" noChangeAspect="1"/>
          </p:cNvPicPr>
          <p:nvPr>
            <p:ph idx="1"/>
          </p:nvPr>
        </p:nvPicPr>
        <p:blipFill>
          <a:blip r:embed="rId2"/>
          <a:stretch>
            <a:fillRect/>
          </a:stretch>
        </p:blipFill>
        <p:spPr>
          <a:xfrm>
            <a:off x="1189145" y="1689926"/>
            <a:ext cx="10126860" cy="4351338"/>
          </a:xfrm>
        </p:spPr>
      </p:pic>
      <p:sp>
        <p:nvSpPr>
          <p:cNvPr id="6" name="Rectangle 5">
            <a:extLst>
              <a:ext uri="{FF2B5EF4-FFF2-40B4-BE49-F238E27FC236}">
                <a16:creationId xmlns:a16="http://schemas.microsoft.com/office/drawing/2014/main" id="{BFBD4673-FF6A-4169-81A5-DB4BAD15E468}"/>
              </a:ext>
            </a:extLst>
          </p:cNvPr>
          <p:cNvSpPr/>
          <p:nvPr/>
        </p:nvSpPr>
        <p:spPr>
          <a:xfrm>
            <a:off x="1045921" y="1813140"/>
            <a:ext cx="532357" cy="41753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6801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0">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2">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2F222E-CAF3-4752-AE76-8823CE10C9CD}"/>
              </a:ext>
            </a:extLst>
          </p:cNvPr>
          <p:cNvSpPr>
            <a:spLocks noGrp="1"/>
          </p:cNvSpPr>
          <p:nvPr>
            <p:ph type="title"/>
          </p:nvPr>
        </p:nvSpPr>
        <p:spPr>
          <a:xfrm>
            <a:off x="838200" y="585216"/>
            <a:ext cx="10515600" cy="1325563"/>
          </a:xfrm>
        </p:spPr>
        <p:txBody>
          <a:bodyPr>
            <a:normAutofit/>
          </a:bodyPr>
          <a:lstStyle/>
          <a:p>
            <a:r>
              <a:rPr lang="en-US">
                <a:solidFill>
                  <a:schemeClr val="bg1"/>
                </a:solidFill>
                <a:cs typeface="Calibri Light" panose="020F0302020204030204"/>
              </a:rPr>
              <a:t>Filtrera NA-värden</a:t>
            </a:r>
          </a:p>
        </p:txBody>
      </p:sp>
      <p:pic>
        <p:nvPicPr>
          <p:cNvPr id="4" name="Picture 4" descr="Table&#10;&#10;Description automatically generated">
            <a:extLst>
              <a:ext uri="{FF2B5EF4-FFF2-40B4-BE49-F238E27FC236}">
                <a16:creationId xmlns:a16="http://schemas.microsoft.com/office/drawing/2014/main" id="{3A5E624F-036B-4E38-AF78-56C55B27C4EE}"/>
              </a:ext>
            </a:extLst>
          </p:cNvPr>
          <p:cNvPicPr>
            <a:picLocks noChangeAspect="1"/>
          </p:cNvPicPr>
          <p:nvPr/>
        </p:nvPicPr>
        <p:blipFill rotWithShape="1">
          <a:blip r:embed="rId2"/>
          <a:srcRect l="4543" r="8987" b="-3"/>
          <a:stretch/>
        </p:blipFill>
        <p:spPr>
          <a:xfrm>
            <a:off x="841248" y="2516777"/>
            <a:ext cx="6236208" cy="3660185"/>
          </a:xfrm>
          <a:prstGeom prst="rect">
            <a:avLst/>
          </a:prstGeom>
        </p:spPr>
      </p:pic>
      <p:sp>
        <p:nvSpPr>
          <p:cNvPr id="8" name="Content Placeholder 7">
            <a:extLst>
              <a:ext uri="{FF2B5EF4-FFF2-40B4-BE49-F238E27FC236}">
                <a16:creationId xmlns:a16="http://schemas.microsoft.com/office/drawing/2014/main" id="{2E1452EF-4C65-4DE7-9A62-E5D59C7CE694}"/>
              </a:ext>
            </a:extLst>
          </p:cNvPr>
          <p:cNvSpPr>
            <a:spLocks noGrp="1"/>
          </p:cNvSpPr>
          <p:nvPr>
            <p:ph idx="1"/>
          </p:nvPr>
        </p:nvSpPr>
        <p:spPr>
          <a:xfrm>
            <a:off x="7546848" y="2516777"/>
            <a:ext cx="3803904" cy="3660185"/>
          </a:xfrm>
        </p:spPr>
        <p:txBody>
          <a:bodyPr anchor="ctr">
            <a:normAutofit/>
          </a:bodyPr>
          <a:lstStyle/>
          <a:p>
            <a:endParaRPr lang="en-US" sz="2200"/>
          </a:p>
        </p:txBody>
      </p:sp>
    </p:spTree>
    <p:extLst>
      <p:ext uri="{BB962C8B-B14F-4D97-AF65-F5344CB8AC3E}">
        <p14:creationId xmlns:p14="http://schemas.microsoft.com/office/powerpoint/2010/main" val="3278738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554AA3-56DA-4314-A4E3-BBCE62639F2D}"/>
              </a:ext>
            </a:extLst>
          </p:cNvPr>
          <p:cNvSpPr>
            <a:spLocks noGrp="1"/>
          </p:cNvSpPr>
          <p:nvPr>
            <p:ph type="title"/>
          </p:nvPr>
        </p:nvSpPr>
        <p:spPr>
          <a:xfrm>
            <a:off x="1043631" y="809898"/>
            <a:ext cx="10173010" cy="1554480"/>
          </a:xfrm>
        </p:spPr>
        <p:txBody>
          <a:bodyPr anchor="ctr">
            <a:normAutofit/>
          </a:bodyPr>
          <a:lstStyle/>
          <a:p>
            <a:r>
              <a:rPr lang="en-US" sz="4800">
                <a:cs typeface="Calibri Light"/>
              </a:rPr>
              <a:t>Appenda queries</a:t>
            </a:r>
            <a:endParaRPr lang="en-US" sz="4800"/>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055E46F5-8484-4D25-8F41-B214D541BAF4}"/>
              </a:ext>
            </a:extLst>
          </p:cNvPr>
          <p:cNvGraphicFramePr>
            <a:graphicFrameLocks noGrp="1"/>
          </p:cNvGraphicFramePr>
          <p:nvPr>
            <p:ph idx="1"/>
            <p:extLst>
              <p:ext uri="{D42A27DB-BD31-4B8C-83A1-F6EECF244321}">
                <p14:modId xmlns:p14="http://schemas.microsoft.com/office/powerpoint/2010/main" val="1697874451"/>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8894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2930C-B41D-4E91-82D3-641410B3CF0E}"/>
              </a:ext>
            </a:extLst>
          </p:cNvPr>
          <p:cNvSpPr>
            <a:spLocks noGrp="1"/>
          </p:cNvSpPr>
          <p:nvPr>
            <p:ph type="title"/>
          </p:nvPr>
        </p:nvSpPr>
        <p:spPr/>
        <p:txBody>
          <a:bodyPr/>
          <a:lstStyle/>
          <a:p>
            <a:r>
              <a:rPr lang="en-US" dirty="0"/>
              <a:t>Append query</a:t>
            </a:r>
          </a:p>
        </p:txBody>
      </p:sp>
      <p:pic>
        <p:nvPicPr>
          <p:cNvPr id="4" name="Picture 4" descr="Table&#10;&#10;Description automatically generated">
            <a:extLst>
              <a:ext uri="{FF2B5EF4-FFF2-40B4-BE49-F238E27FC236}">
                <a16:creationId xmlns:a16="http://schemas.microsoft.com/office/drawing/2014/main" id="{5F21D228-0017-4FD0-BCDE-F808827DB85F}"/>
              </a:ext>
            </a:extLst>
          </p:cNvPr>
          <p:cNvPicPr>
            <a:picLocks noGrp="1" noChangeAspect="1"/>
          </p:cNvPicPr>
          <p:nvPr>
            <p:ph idx="1"/>
          </p:nvPr>
        </p:nvPicPr>
        <p:blipFill>
          <a:blip r:embed="rId2"/>
          <a:stretch>
            <a:fillRect/>
          </a:stretch>
        </p:blipFill>
        <p:spPr>
          <a:xfrm>
            <a:off x="965537" y="1825625"/>
            <a:ext cx="10260925" cy="4351338"/>
          </a:xfrm>
        </p:spPr>
      </p:pic>
      <p:sp>
        <p:nvSpPr>
          <p:cNvPr id="6" name="Rectangle 5">
            <a:extLst>
              <a:ext uri="{FF2B5EF4-FFF2-40B4-BE49-F238E27FC236}">
                <a16:creationId xmlns:a16="http://schemas.microsoft.com/office/drawing/2014/main" id="{E7968F18-2192-40D3-B946-FE232FFBAEA3}"/>
              </a:ext>
            </a:extLst>
          </p:cNvPr>
          <p:cNvSpPr/>
          <p:nvPr/>
        </p:nvSpPr>
        <p:spPr>
          <a:xfrm>
            <a:off x="8592852" y="1959277"/>
            <a:ext cx="1628384" cy="7724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8287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6" name="Rectangle 17">
            <a:extLst>
              <a:ext uri="{FF2B5EF4-FFF2-40B4-BE49-F238E27FC236}">
                <a16:creationId xmlns:a16="http://schemas.microsoft.com/office/drawing/2014/main" id="{FEF085B8-A2C0-4A6F-B663-CCC56F3CD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3">
            <a:extLst>
              <a:ext uri="{FF2B5EF4-FFF2-40B4-BE49-F238E27FC236}">
                <a16:creationId xmlns:a16="http://schemas.microsoft.com/office/drawing/2014/main" id="{2658F6D6-96E0-421A-96D6-3DF404008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11">
            <a:extLst>
              <a:ext uri="{FF2B5EF4-FFF2-40B4-BE49-F238E27FC236}">
                <a16:creationId xmlns:a16="http://schemas.microsoft.com/office/drawing/2014/main" id="{3CF62545-93A0-4FD5-9B48-48DCA794C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717E220-524A-4F39-B2AA-A7658D0F1A8B}"/>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lgn="ctr"/>
            <a:r>
              <a:rPr lang="en-US" kern="1200">
                <a:solidFill>
                  <a:schemeClr val="tx1"/>
                </a:solidFill>
                <a:latin typeface="+mj-lt"/>
                <a:ea typeface="+mj-ea"/>
                <a:cs typeface="+mj-cs"/>
              </a:rPr>
              <a:t>Power BI</a:t>
            </a:r>
            <a:endParaRPr lang="en-US">
              <a:ea typeface="+mj-ea"/>
              <a:cs typeface="+mj-cs"/>
            </a:endParaRPr>
          </a:p>
        </p:txBody>
      </p:sp>
      <p:sp>
        <p:nvSpPr>
          <p:cNvPr id="3" name="Content Placeholder 2">
            <a:extLst>
              <a:ext uri="{FF2B5EF4-FFF2-40B4-BE49-F238E27FC236}">
                <a16:creationId xmlns:a16="http://schemas.microsoft.com/office/drawing/2014/main" id="{D4045FEB-85C7-4A4A-8041-7A55361B001E}"/>
              </a:ext>
            </a:extLst>
          </p:cNvPr>
          <p:cNvSpPr>
            <a:spLocks noGrp="1"/>
          </p:cNvSpPr>
          <p:nvPr>
            <p:ph idx="1"/>
          </p:nvPr>
        </p:nvSpPr>
        <p:spPr>
          <a:xfrm>
            <a:off x="838200" y="2010833"/>
            <a:ext cx="5096934" cy="4166130"/>
          </a:xfrm>
        </p:spPr>
        <p:txBody>
          <a:bodyPr vert="horz" lIns="91440" tIns="45720" rIns="91440" bIns="45720" rtlCol="0">
            <a:normAutofit/>
          </a:bodyPr>
          <a:lstStyle/>
          <a:p>
            <a:endParaRPr lang="en-US" sz="2000"/>
          </a:p>
          <a:p>
            <a:endParaRPr lang="en-US" sz="2000"/>
          </a:p>
        </p:txBody>
      </p:sp>
      <p:sp>
        <p:nvSpPr>
          <p:cNvPr id="5" name="TextBox 4">
            <a:extLst>
              <a:ext uri="{FF2B5EF4-FFF2-40B4-BE49-F238E27FC236}">
                <a16:creationId xmlns:a16="http://schemas.microsoft.com/office/drawing/2014/main" id="{BAA07792-29B7-4A87-AAF8-BD00CB59CBC1}"/>
              </a:ext>
            </a:extLst>
          </p:cNvPr>
          <p:cNvSpPr txBox="1"/>
          <p:nvPr/>
        </p:nvSpPr>
        <p:spPr>
          <a:xfrm>
            <a:off x="6256866" y="2010833"/>
            <a:ext cx="5096933" cy="416613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t>"A business analytics solution that lets you visualize your data and share insights across your organisation. Connect to hundreds of data sources and bring your data to life with live dashboards and reports" - skaparna av Power BI</a:t>
            </a:r>
          </a:p>
        </p:txBody>
      </p:sp>
      <p:sp>
        <p:nvSpPr>
          <p:cNvPr id="8" name="TextBox 7">
            <a:extLst>
              <a:ext uri="{FF2B5EF4-FFF2-40B4-BE49-F238E27FC236}">
                <a16:creationId xmlns:a16="http://schemas.microsoft.com/office/drawing/2014/main" id="{0E74707D-F072-4E4E-AADA-CB3704F042FC}"/>
              </a:ext>
            </a:extLst>
          </p:cNvPr>
          <p:cNvSpPr txBox="1"/>
          <p:nvPr/>
        </p:nvSpPr>
        <p:spPr>
          <a:xfrm>
            <a:off x="841331" y="1613770"/>
            <a:ext cx="2743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br>
              <a:rPr lang="en-US" dirty="0">
                <a:cs typeface="Calibri"/>
              </a:rPr>
            </a:br>
            <a:r>
              <a:rPr lang="en-US" dirty="0">
                <a:ea typeface="+mn-lt"/>
                <a:cs typeface="+mn-lt"/>
                <a:hlinkClick r:id="rId2"/>
              </a:rPr>
              <a:t>Installationsguide</a:t>
            </a:r>
            <a:endParaRPr lang="en-US" dirty="0">
              <a:cs typeface="Calibri"/>
            </a:endParaRPr>
          </a:p>
        </p:txBody>
      </p:sp>
    </p:spTree>
    <p:extLst>
      <p:ext uri="{BB962C8B-B14F-4D97-AF65-F5344CB8AC3E}">
        <p14:creationId xmlns:p14="http://schemas.microsoft.com/office/powerpoint/2010/main" val="3632201000"/>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F3804-B2AA-4BAF-A4A9-17F8FA1FCB4B}"/>
              </a:ext>
            </a:extLst>
          </p:cNvPr>
          <p:cNvSpPr>
            <a:spLocks noGrp="1"/>
          </p:cNvSpPr>
          <p:nvPr>
            <p:ph type="title"/>
          </p:nvPr>
        </p:nvSpPr>
        <p:spPr/>
        <p:txBody>
          <a:bodyPr/>
          <a:lstStyle/>
          <a:p>
            <a:r>
              <a:rPr lang="en-US">
                <a:cs typeface="Calibri Light"/>
              </a:rPr>
              <a:t>Appenda alla queries till en ny query</a:t>
            </a:r>
            <a:endParaRPr lang="en-US"/>
          </a:p>
        </p:txBody>
      </p:sp>
      <p:sp>
        <p:nvSpPr>
          <p:cNvPr id="3" name="Content Placeholder 2">
            <a:extLst>
              <a:ext uri="{FF2B5EF4-FFF2-40B4-BE49-F238E27FC236}">
                <a16:creationId xmlns:a16="http://schemas.microsoft.com/office/drawing/2014/main" id="{21EB9D95-7552-47A7-9958-8DDDCAC94D7D}"/>
              </a:ext>
            </a:extLst>
          </p:cNvPr>
          <p:cNvSpPr>
            <a:spLocks noGrp="1"/>
          </p:cNvSpPr>
          <p:nvPr>
            <p:ph idx="1"/>
          </p:nvPr>
        </p:nvSpPr>
        <p:spPr/>
        <p:txBody>
          <a:bodyPr vert="horz" lIns="91440" tIns="45720" rIns="91440" bIns="45720" rtlCol="0" anchor="t">
            <a:normAutofit/>
          </a:bodyPr>
          <a:lstStyle/>
          <a:p>
            <a:r>
              <a:rPr lang="en-US">
                <a:cs typeface="Calibri"/>
              </a:rPr>
              <a:t>Döp om resultatet och inspektera årtalen.</a:t>
            </a:r>
            <a:endParaRPr lang="en-US" dirty="0">
              <a:cs typeface="Calibri"/>
            </a:endParaRPr>
          </a:p>
          <a:p>
            <a:r>
              <a:rPr lang="en-US">
                <a:cs typeface="Calibri"/>
              </a:rPr>
              <a:t>Prova att ta bort en ursprungsquery. Vad händer? </a:t>
            </a:r>
            <a:endParaRPr lang="en-US"/>
          </a:p>
          <a:p>
            <a:r>
              <a:rPr lang="en-US">
                <a:cs typeface="Calibri"/>
              </a:rPr>
              <a:t>Vad tror du att det innebär för minnet på datorn?</a:t>
            </a:r>
          </a:p>
          <a:p>
            <a:r>
              <a:rPr lang="en-US">
                <a:cs typeface="Calibri"/>
              </a:rPr>
              <a:t>Passa på att göra någonting dumt I datan och </a:t>
            </a:r>
            <a:endParaRPr lang="en-US" dirty="0">
              <a:cs typeface="Calibri"/>
            </a:endParaRPr>
          </a:p>
        </p:txBody>
      </p:sp>
    </p:spTree>
    <p:extLst>
      <p:ext uri="{BB962C8B-B14F-4D97-AF65-F5344CB8AC3E}">
        <p14:creationId xmlns:p14="http://schemas.microsoft.com/office/powerpoint/2010/main" val="37443671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B7194-F78B-4142-BC08-FCB7A5908E84}"/>
              </a:ext>
            </a:extLst>
          </p:cNvPr>
          <p:cNvSpPr>
            <a:spLocks noGrp="1"/>
          </p:cNvSpPr>
          <p:nvPr>
            <p:ph type="title"/>
          </p:nvPr>
        </p:nvSpPr>
        <p:spPr/>
        <p:txBody>
          <a:bodyPr/>
          <a:lstStyle/>
          <a:p>
            <a:r>
              <a:rPr lang="en-US">
                <a:cs typeface="Calibri Light"/>
              </a:rPr>
              <a:t>Hantera columns</a:t>
            </a:r>
            <a:endParaRPr lang="en-US"/>
          </a:p>
        </p:txBody>
      </p:sp>
      <p:pic>
        <p:nvPicPr>
          <p:cNvPr id="4" name="Picture 4" descr="Table&#10;&#10;Description automatically generated">
            <a:extLst>
              <a:ext uri="{FF2B5EF4-FFF2-40B4-BE49-F238E27FC236}">
                <a16:creationId xmlns:a16="http://schemas.microsoft.com/office/drawing/2014/main" id="{53238822-FB36-45EB-AA0D-1E2D163241C5}"/>
              </a:ext>
            </a:extLst>
          </p:cNvPr>
          <p:cNvPicPr>
            <a:picLocks noGrp="1" noChangeAspect="1"/>
          </p:cNvPicPr>
          <p:nvPr>
            <p:ph idx="1"/>
          </p:nvPr>
        </p:nvPicPr>
        <p:blipFill>
          <a:blip r:embed="rId2"/>
          <a:stretch>
            <a:fillRect/>
          </a:stretch>
        </p:blipFill>
        <p:spPr>
          <a:xfrm>
            <a:off x="838200" y="2033859"/>
            <a:ext cx="10515600" cy="3934870"/>
          </a:xfrm>
        </p:spPr>
      </p:pic>
      <p:sp>
        <p:nvSpPr>
          <p:cNvPr id="6" name="Rectangle 5">
            <a:extLst>
              <a:ext uri="{FF2B5EF4-FFF2-40B4-BE49-F238E27FC236}">
                <a16:creationId xmlns:a16="http://schemas.microsoft.com/office/drawing/2014/main" id="{A3FF303D-0C34-4551-B67A-B5316D0E73D4}"/>
              </a:ext>
            </a:extLst>
          </p:cNvPr>
          <p:cNvSpPr/>
          <p:nvPr/>
        </p:nvSpPr>
        <p:spPr>
          <a:xfrm>
            <a:off x="3749455" y="2522948"/>
            <a:ext cx="1628384" cy="7724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5232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AC0FF6-4541-41BE-A26A-4CBC84AA140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err="1">
                <a:solidFill>
                  <a:srgbClr val="FFFFFF"/>
                </a:solidFill>
                <a:latin typeface="+mj-lt"/>
                <a:ea typeface="+mj-ea"/>
                <a:cs typeface="+mj-cs"/>
              </a:rPr>
              <a:t>Vårt</a:t>
            </a:r>
            <a:r>
              <a:rPr lang="en-US" sz="2600" kern="1200" dirty="0">
                <a:solidFill>
                  <a:srgbClr val="FFFFFF"/>
                </a:solidFill>
                <a:latin typeface="+mj-lt"/>
                <a:ea typeface="+mj-ea"/>
                <a:cs typeface="+mj-cs"/>
              </a:rPr>
              <a:t> </a:t>
            </a:r>
            <a:r>
              <a:rPr lang="en-US" sz="2600" kern="1200" dirty="0" err="1">
                <a:solidFill>
                  <a:srgbClr val="FFFFFF"/>
                </a:solidFill>
                <a:latin typeface="+mj-lt"/>
                <a:ea typeface="+mj-ea"/>
                <a:cs typeface="+mj-cs"/>
              </a:rPr>
              <a:t>mål</a:t>
            </a:r>
            <a:r>
              <a:rPr lang="en-US" sz="2600" kern="1200" dirty="0">
                <a:solidFill>
                  <a:srgbClr val="FFFFFF"/>
                </a:solidFill>
                <a:latin typeface="+mj-lt"/>
                <a:ea typeface="+mj-ea"/>
                <a:cs typeface="+mj-cs"/>
              </a:rPr>
              <a:t>!</a:t>
            </a:r>
          </a:p>
        </p:txBody>
      </p:sp>
      <p:pic>
        <p:nvPicPr>
          <p:cNvPr id="1028" name="Picture 4" descr="Introduktion till instrumentpaneler för Power BI-designers - Power BI |  Microsoft Docs">
            <a:extLst>
              <a:ext uri="{FF2B5EF4-FFF2-40B4-BE49-F238E27FC236}">
                <a16:creationId xmlns:a16="http://schemas.microsoft.com/office/drawing/2014/main" id="{BAB743D4-DACF-4029-9AE0-6A2B6F156C05}"/>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3004" r="3" b="11938"/>
          <a:stretch/>
        </p:blipFill>
        <p:spPr bwMode="auto">
          <a:xfrm>
            <a:off x="3600855" y="564755"/>
            <a:ext cx="8352428" cy="4902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405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00482-C93E-42F2-8EA0-417F68E31E0A}"/>
              </a:ext>
            </a:extLst>
          </p:cNvPr>
          <p:cNvSpPr>
            <a:spLocks noGrp="1"/>
          </p:cNvSpPr>
          <p:nvPr>
            <p:ph type="title"/>
          </p:nvPr>
        </p:nvSpPr>
        <p:spPr>
          <a:xfrm>
            <a:off x="524741" y="620392"/>
            <a:ext cx="3808268" cy="5504688"/>
          </a:xfrm>
        </p:spPr>
        <p:txBody>
          <a:bodyPr>
            <a:normAutofit/>
          </a:bodyPr>
          <a:lstStyle/>
          <a:p>
            <a:r>
              <a:rPr lang="en-US" sz="6000">
                <a:solidFill>
                  <a:schemeClr val="accent5"/>
                </a:solidFill>
                <a:cs typeface="Calibri Light"/>
              </a:rPr>
              <a:t>Plattformar för Power BI</a:t>
            </a:r>
            <a:endParaRPr lang="en-US" sz="6000">
              <a:solidFill>
                <a:schemeClr val="accent5"/>
              </a:solidFill>
            </a:endParaRPr>
          </a:p>
        </p:txBody>
      </p:sp>
      <p:graphicFrame>
        <p:nvGraphicFramePr>
          <p:cNvPr id="5" name="Content Placeholder 2">
            <a:extLst>
              <a:ext uri="{FF2B5EF4-FFF2-40B4-BE49-F238E27FC236}">
                <a16:creationId xmlns:a16="http://schemas.microsoft.com/office/drawing/2014/main" id="{471F3A6F-6230-465E-AE66-A9F7AB8B22E2}"/>
              </a:ext>
            </a:extLst>
          </p:cNvPr>
          <p:cNvGraphicFramePr>
            <a:graphicFrameLocks noGrp="1"/>
          </p:cNvGraphicFramePr>
          <p:nvPr>
            <p:ph idx="1"/>
            <p:extLst>
              <p:ext uri="{D42A27DB-BD31-4B8C-83A1-F6EECF244321}">
                <p14:modId xmlns:p14="http://schemas.microsoft.com/office/powerpoint/2010/main" val="702644822"/>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86561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64D464-898B-4908-88FD-33A83D6ED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E1D889-6D03-4ABE-A409-8915C0E6C3CD}"/>
              </a:ext>
            </a:extLst>
          </p:cNvPr>
          <p:cNvSpPr>
            <a:spLocks noGrp="1"/>
          </p:cNvSpPr>
          <p:nvPr>
            <p:ph type="title"/>
          </p:nvPr>
        </p:nvSpPr>
        <p:spPr>
          <a:xfrm>
            <a:off x="838200" y="365126"/>
            <a:ext cx="9808597" cy="1146176"/>
          </a:xfrm>
        </p:spPr>
        <p:txBody>
          <a:bodyPr>
            <a:normAutofit/>
          </a:bodyPr>
          <a:lstStyle/>
          <a:p>
            <a:r>
              <a:rPr lang="en-US">
                <a:solidFill>
                  <a:schemeClr val="bg1"/>
                </a:solidFill>
                <a:cs typeface="Calibri Light"/>
              </a:rPr>
              <a:t>Fördelar med SSBI</a:t>
            </a:r>
          </a:p>
        </p:txBody>
      </p:sp>
      <p:sp>
        <p:nvSpPr>
          <p:cNvPr id="10" name="Freeform: Shape 9">
            <a:extLst>
              <a:ext uri="{FF2B5EF4-FFF2-40B4-BE49-F238E27FC236}">
                <a16:creationId xmlns:a16="http://schemas.microsoft.com/office/drawing/2014/main" id="{F0BC1D9E-4401-4EC0-88FD-ED103CB57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0670" y="2"/>
            <a:ext cx="1191330" cy="1511301"/>
          </a:xfrm>
          <a:custGeom>
            <a:avLst/>
            <a:gdLst>
              <a:gd name="connsiteX0" fmla="*/ 697617 w 1191330"/>
              <a:gd name="connsiteY0" fmla="*/ 0 h 1511301"/>
              <a:gd name="connsiteX1" fmla="*/ 1191330 w 1191330"/>
              <a:gd name="connsiteY1" fmla="*/ 0 h 1511301"/>
              <a:gd name="connsiteX2" fmla="*/ 1191330 w 1191330"/>
              <a:gd name="connsiteY2" fmla="*/ 1511301 h 1511301"/>
              <a:gd name="connsiteX3" fmla="*/ 0 w 1191330"/>
              <a:gd name="connsiteY3" fmla="*/ 1511301 h 1511301"/>
            </a:gdLst>
            <a:ahLst/>
            <a:cxnLst>
              <a:cxn ang="0">
                <a:pos x="connsiteX0" y="connsiteY0"/>
              </a:cxn>
              <a:cxn ang="0">
                <a:pos x="connsiteX1" y="connsiteY1"/>
              </a:cxn>
              <a:cxn ang="0">
                <a:pos x="connsiteX2" y="connsiteY2"/>
              </a:cxn>
              <a:cxn ang="0">
                <a:pos x="connsiteX3" y="connsiteY3"/>
              </a:cxn>
            </a:cxnLst>
            <a:rect l="l" t="t" r="r" b="b"/>
            <a:pathLst>
              <a:path w="1191330" h="1511301">
                <a:moveTo>
                  <a:pt x="697617" y="0"/>
                </a:moveTo>
                <a:lnTo>
                  <a:pt x="1191330" y="0"/>
                </a:lnTo>
                <a:lnTo>
                  <a:pt x="1191330" y="1511301"/>
                </a:lnTo>
                <a:lnTo>
                  <a:pt x="0" y="1511301"/>
                </a:lnTo>
                <a:close/>
              </a:path>
            </a:pathLst>
          </a:custGeom>
          <a:solidFill>
            <a:schemeClr val="accent2">
              <a:lumMod val="100000"/>
              <a:lumOff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Freeform: Shape 11">
            <a:extLst>
              <a:ext uri="{FF2B5EF4-FFF2-40B4-BE49-F238E27FC236}">
                <a16:creationId xmlns:a16="http://schemas.microsoft.com/office/drawing/2014/main" id="{B0AAF7C9-094E-400C-A428-F6C2262F6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0753320" cy="5167312"/>
          </a:xfrm>
          <a:custGeom>
            <a:avLst/>
            <a:gdLst>
              <a:gd name="connsiteX0" fmla="*/ 0 w 10753320"/>
              <a:gd name="connsiteY0" fmla="*/ 0 h 5167312"/>
              <a:gd name="connsiteX1" fmla="*/ 9680943 w 10753320"/>
              <a:gd name="connsiteY1" fmla="*/ 0 h 5167312"/>
              <a:gd name="connsiteX2" fmla="*/ 9680223 w 10753320"/>
              <a:gd name="connsiteY2" fmla="*/ 952 h 5167312"/>
              <a:gd name="connsiteX3" fmla="*/ 10753320 w 10753320"/>
              <a:gd name="connsiteY3" fmla="*/ 952 h 5167312"/>
              <a:gd name="connsiteX4" fmla="*/ 8359441 w 10753320"/>
              <a:gd name="connsiteY4" fmla="*/ 5167312 h 5167312"/>
              <a:gd name="connsiteX5" fmla="*/ 4821866 w 10753320"/>
              <a:gd name="connsiteY5" fmla="*/ 5167312 h 5167312"/>
              <a:gd name="connsiteX6" fmla="*/ 4821866 w 10753320"/>
              <a:gd name="connsiteY6" fmla="*/ 5166360 h 5167312"/>
              <a:gd name="connsiteX7" fmla="*/ 0 w 10753320"/>
              <a:gd name="connsiteY7" fmla="*/ 5166360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3320" h="5167312">
                <a:moveTo>
                  <a:pt x="0" y="0"/>
                </a:moveTo>
                <a:lnTo>
                  <a:pt x="9680943" y="0"/>
                </a:lnTo>
                <a:lnTo>
                  <a:pt x="9680223" y="952"/>
                </a:lnTo>
                <a:lnTo>
                  <a:pt x="10753320" y="952"/>
                </a:lnTo>
                <a:lnTo>
                  <a:pt x="8359441" y="5167312"/>
                </a:lnTo>
                <a:lnTo>
                  <a:pt x="4821866" y="5167312"/>
                </a:lnTo>
                <a:lnTo>
                  <a:pt x="4821866" y="5166360"/>
                </a:lnTo>
                <a:lnTo>
                  <a:pt x="0" y="51663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3704909F-68B7-45B5-A0D2-E217077D6100}"/>
              </a:ext>
            </a:extLst>
          </p:cNvPr>
          <p:cNvSpPr>
            <a:spLocks noGrp="1"/>
          </p:cNvSpPr>
          <p:nvPr>
            <p:ph idx="1"/>
          </p:nvPr>
        </p:nvSpPr>
        <p:spPr>
          <a:xfrm>
            <a:off x="838201" y="2055811"/>
            <a:ext cx="7315200" cy="4121152"/>
          </a:xfrm>
        </p:spPr>
        <p:txBody>
          <a:bodyPr vert="horz" lIns="91440" tIns="45720" rIns="91440" bIns="45720" rtlCol="0" anchor="t">
            <a:normAutofit/>
          </a:bodyPr>
          <a:lstStyle/>
          <a:p>
            <a:endParaRPr lang="en-US" sz="2400">
              <a:cs typeface="Calibri"/>
            </a:endParaRPr>
          </a:p>
          <a:p>
            <a:r>
              <a:rPr lang="en-US" sz="2400">
                <a:cs typeface="Calibri"/>
              </a:rPr>
              <a:t>Låg entry level - behöver ingen bakgrund inom IT eller datavetenskap, även om det hjälper</a:t>
            </a:r>
            <a:endParaRPr lang="en-US" sz="2400"/>
          </a:p>
          <a:p>
            <a:r>
              <a:rPr lang="en-US" sz="2400">
                <a:cs typeface="Calibri"/>
              </a:rPr>
              <a:t>Lättillgängliga sammanställningar av komplexa frågor</a:t>
            </a:r>
            <a:endParaRPr lang="en-US" sz="2400" dirty="0">
              <a:cs typeface="Calibri"/>
            </a:endParaRPr>
          </a:p>
          <a:p>
            <a:r>
              <a:rPr lang="en-US" sz="2400">
                <a:cs typeface="Calibri"/>
              </a:rPr>
              <a:t>Inget behov av att skapa egna APIer för att koppla sammanställa data</a:t>
            </a:r>
          </a:p>
        </p:txBody>
      </p:sp>
      <p:sp>
        <p:nvSpPr>
          <p:cNvPr id="14" name="Freeform: Shape 13">
            <a:extLst>
              <a:ext uri="{FF2B5EF4-FFF2-40B4-BE49-F238E27FC236}">
                <a16:creationId xmlns:a16="http://schemas.microsoft.com/office/drawing/2014/main" id="{6200B311-3585-4069-AAC6-CD443FA5B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986" y="1690688"/>
            <a:ext cx="3668014" cy="5167312"/>
          </a:xfrm>
          <a:custGeom>
            <a:avLst/>
            <a:gdLst>
              <a:gd name="connsiteX0" fmla="*/ 2391664 w 3668014"/>
              <a:gd name="connsiteY0" fmla="*/ 0 h 5167312"/>
              <a:gd name="connsiteX1" fmla="*/ 3668014 w 3668014"/>
              <a:gd name="connsiteY1" fmla="*/ 0 h 5167312"/>
              <a:gd name="connsiteX2" fmla="*/ 3668014 w 3668014"/>
              <a:gd name="connsiteY2" fmla="*/ 5167312 h 5167312"/>
              <a:gd name="connsiteX3" fmla="*/ 0 w 3668014"/>
              <a:gd name="connsiteY3" fmla="*/ 5167312 h 5167312"/>
              <a:gd name="connsiteX4" fmla="*/ 2393879 w 3668014"/>
              <a:gd name="connsiteY4" fmla="*/ 952 h 5167312"/>
              <a:gd name="connsiteX5" fmla="*/ 2391664 w 366801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8014" h="5167312">
                <a:moveTo>
                  <a:pt x="2391664" y="0"/>
                </a:moveTo>
                <a:lnTo>
                  <a:pt x="3668014" y="0"/>
                </a:lnTo>
                <a:lnTo>
                  <a:pt x="3668014" y="5167312"/>
                </a:lnTo>
                <a:lnTo>
                  <a:pt x="0" y="5167312"/>
                </a:lnTo>
                <a:lnTo>
                  <a:pt x="2393879" y="952"/>
                </a:lnTo>
                <a:lnTo>
                  <a:pt x="2391664"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5347791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5F2C8A-54AA-4ECB-8809-CA8C3133AA4C}"/>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dirty="0" err="1">
                <a:solidFill>
                  <a:schemeClr val="bg1"/>
                </a:solidFill>
                <a:latin typeface="+mj-lt"/>
                <a:ea typeface="+mj-ea"/>
                <a:cs typeface="+mj-cs"/>
              </a:rPr>
              <a:t>Grundläggande</a:t>
            </a:r>
            <a:r>
              <a:rPr lang="en-US" sz="5400" kern="1200" dirty="0">
                <a:solidFill>
                  <a:schemeClr val="bg1"/>
                </a:solidFill>
                <a:latin typeface="+mj-lt"/>
                <a:ea typeface="+mj-ea"/>
                <a:cs typeface="+mj-cs"/>
              </a:rPr>
              <a:t> </a:t>
            </a:r>
            <a:r>
              <a:rPr lang="en-US" sz="5400" kern="1200" dirty="0" err="1">
                <a:solidFill>
                  <a:schemeClr val="bg1"/>
                </a:solidFill>
                <a:latin typeface="+mj-lt"/>
                <a:ea typeface="+mj-ea"/>
                <a:cs typeface="+mj-cs"/>
              </a:rPr>
              <a:t>inställningar</a:t>
            </a:r>
            <a:endParaRPr lang="en-US" sz="5400" kern="1200" dirty="0">
              <a:solidFill>
                <a:schemeClr val="bg1"/>
              </a:solidFill>
              <a:latin typeface="+mj-lt"/>
              <a:ea typeface="+mj-ea"/>
              <a:cs typeface="+mj-cs"/>
            </a:endParaRPr>
          </a:p>
        </p:txBody>
      </p:sp>
      <p:cxnSp>
        <p:nvCxnSpPr>
          <p:cNvPr id="15" name="Straight Connector 14">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4" descr="Graphical user interface, application&#10;&#10;Description automatically generated">
            <a:extLst>
              <a:ext uri="{FF2B5EF4-FFF2-40B4-BE49-F238E27FC236}">
                <a16:creationId xmlns:a16="http://schemas.microsoft.com/office/drawing/2014/main" id="{3C00F383-DB3A-4740-A7C6-9414185BDCD7}"/>
              </a:ext>
            </a:extLst>
          </p:cNvPr>
          <p:cNvPicPr>
            <a:picLocks noGrp="1" noChangeAspect="1"/>
          </p:cNvPicPr>
          <p:nvPr>
            <p:ph idx="1"/>
          </p:nvPr>
        </p:nvPicPr>
        <p:blipFill>
          <a:blip r:embed="rId2"/>
          <a:stretch>
            <a:fillRect/>
          </a:stretch>
        </p:blipFill>
        <p:spPr>
          <a:xfrm>
            <a:off x="2070813" y="2427541"/>
            <a:ext cx="7995274" cy="3997637"/>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9C9FDFBD-1B28-4038-AE4D-E3435E4F85AC}"/>
                  </a:ext>
                </a:extLst>
              </p14:cNvPr>
              <p14:cNvContentPartPr/>
              <p14:nvPr/>
            </p14:nvContentPartPr>
            <p14:xfrm>
              <a:off x="1855417" y="5730657"/>
              <a:ext cx="1285875" cy="38100"/>
            </p14:xfrm>
          </p:contentPart>
        </mc:Choice>
        <mc:Fallback xmlns="">
          <p:pic>
            <p:nvPicPr>
              <p:cNvPr id="6" name="Ink 5">
                <a:extLst>
                  <a:ext uri="{FF2B5EF4-FFF2-40B4-BE49-F238E27FC236}">
                    <a16:creationId xmlns:a16="http://schemas.microsoft.com/office/drawing/2014/main" id="{9C9FDFBD-1B28-4038-AE4D-E3435E4F85AC}"/>
                  </a:ext>
                </a:extLst>
              </p:cNvPr>
              <p:cNvPicPr/>
              <p:nvPr/>
            </p:nvPicPr>
            <p:blipFill>
              <a:blip r:embed="rId4"/>
              <a:stretch>
                <a:fillRect/>
              </a:stretch>
            </p:blipFill>
            <p:spPr>
              <a:xfrm>
                <a:off x="1792278" y="5674153"/>
                <a:ext cx="1411793" cy="150786"/>
              </a:xfrm>
              <a:prstGeom prst="rect">
                <a:avLst/>
              </a:prstGeom>
            </p:spPr>
          </p:pic>
        </mc:Fallback>
      </mc:AlternateContent>
    </p:spTree>
    <p:extLst>
      <p:ext uri="{BB962C8B-B14F-4D97-AF65-F5344CB8AC3E}">
        <p14:creationId xmlns:p14="http://schemas.microsoft.com/office/powerpoint/2010/main" val="3591209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C76BB9-93B1-4294-9955-878EA866919A}"/>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dirty="0">
                <a:solidFill>
                  <a:srgbClr val="FFFFFF"/>
                </a:solidFill>
                <a:latin typeface="+mj-lt"/>
                <a:ea typeface="+mj-ea"/>
                <a:cs typeface="+mj-cs"/>
              </a:rPr>
              <a:t>Regional Settings</a:t>
            </a:r>
          </a:p>
        </p:txBody>
      </p:sp>
      <p:pic>
        <p:nvPicPr>
          <p:cNvPr id="6" name="Picture 6" descr="Graphical user interface, text, application&#10;&#10;Description automatically generated">
            <a:extLst>
              <a:ext uri="{FF2B5EF4-FFF2-40B4-BE49-F238E27FC236}">
                <a16:creationId xmlns:a16="http://schemas.microsoft.com/office/drawing/2014/main" id="{16B93892-0E04-4133-851E-6E0DEED38ACE}"/>
              </a:ext>
            </a:extLst>
          </p:cNvPr>
          <p:cNvPicPr>
            <a:picLocks noGrp="1" noChangeAspect="1"/>
          </p:cNvPicPr>
          <p:nvPr>
            <p:ph idx="1"/>
          </p:nvPr>
        </p:nvPicPr>
        <p:blipFill>
          <a:blip r:embed="rId2"/>
          <a:stretch>
            <a:fillRect/>
          </a:stretch>
        </p:blipFill>
        <p:spPr>
          <a:xfrm>
            <a:off x="5383550" y="492573"/>
            <a:ext cx="6094089" cy="5880796"/>
          </a:xfrm>
          <a:prstGeom prst="rect">
            <a:avLst/>
          </a:prstGeom>
        </p:spPr>
      </p:pic>
    </p:spTree>
    <p:extLst>
      <p:ext uri="{BB962C8B-B14F-4D97-AF65-F5344CB8AC3E}">
        <p14:creationId xmlns:p14="http://schemas.microsoft.com/office/powerpoint/2010/main" val="1263764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B040C-7D25-4007-A486-E2BEAA105B2D}"/>
              </a:ext>
            </a:extLst>
          </p:cNvPr>
          <p:cNvSpPr>
            <a:spLocks noGrp="1"/>
          </p:cNvSpPr>
          <p:nvPr>
            <p:ph type="title"/>
          </p:nvPr>
        </p:nvSpPr>
        <p:spPr>
          <a:xfrm>
            <a:off x="648929" y="629266"/>
            <a:ext cx="3505495" cy="1622321"/>
          </a:xfrm>
        </p:spPr>
        <p:txBody>
          <a:bodyPr>
            <a:normAutofit fontScale="90000"/>
          </a:bodyPr>
          <a:lstStyle/>
          <a:p>
            <a:r>
              <a:rPr lang="en-US" dirty="0">
                <a:cs typeface="Calibri Light"/>
              </a:rPr>
              <a:t>Datainsamling </a:t>
            </a:r>
            <a:r>
              <a:rPr lang="en-US">
                <a:cs typeface="Calibri Light"/>
              </a:rPr>
              <a:t>från olika källor </a:t>
            </a:r>
            <a:endParaRPr lang="en-US" dirty="0"/>
          </a:p>
        </p:txBody>
      </p:sp>
      <p:sp>
        <p:nvSpPr>
          <p:cNvPr id="8" name="Content Placeholder 7">
            <a:extLst>
              <a:ext uri="{FF2B5EF4-FFF2-40B4-BE49-F238E27FC236}">
                <a16:creationId xmlns:a16="http://schemas.microsoft.com/office/drawing/2014/main" id="{86261FED-35D2-48B1-B0CA-32481AC34DD1}"/>
              </a:ext>
            </a:extLst>
          </p:cNvPr>
          <p:cNvSpPr>
            <a:spLocks noGrp="1"/>
          </p:cNvSpPr>
          <p:nvPr>
            <p:ph idx="1"/>
          </p:nvPr>
        </p:nvSpPr>
        <p:spPr>
          <a:xfrm>
            <a:off x="648931" y="2438400"/>
            <a:ext cx="3505494" cy="3785419"/>
          </a:xfrm>
        </p:spPr>
        <p:txBody>
          <a:bodyPr vert="horz" lIns="91440" tIns="45720" rIns="91440" bIns="45720" rtlCol="0" anchor="t">
            <a:normAutofit/>
          </a:bodyPr>
          <a:lstStyle/>
          <a:p>
            <a:pPr marL="0" indent="0">
              <a:buNone/>
            </a:pPr>
            <a:r>
              <a:rPr lang="en-US" sz="2000" dirty="0">
                <a:cs typeface="Calibri"/>
              </a:rPr>
              <a:t>Web</a:t>
            </a:r>
          </a:p>
          <a:p>
            <a:pPr marL="0" indent="0">
              <a:buNone/>
            </a:pPr>
            <a:r>
              <a:rPr lang="en-US" sz="2000" dirty="0">
                <a:cs typeface="Calibri"/>
              </a:rPr>
              <a:t>Json</a:t>
            </a:r>
          </a:p>
          <a:p>
            <a:pPr marL="0" indent="0">
              <a:buNone/>
            </a:pPr>
            <a:r>
              <a:rPr lang="en-US" sz="2000" dirty="0">
                <a:cs typeface="Calibri"/>
              </a:rPr>
              <a:t>CSV</a:t>
            </a:r>
          </a:p>
          <a:p>
            <a:pPr marL="0" indent="0">
              <a:buNone/>
            </a:pPr>
            <a:r>
              <a:rPr lang="en-US" sz="2000" dirty="0">
                <a:cs typeface="Calibri"/>
              </a:rPr>
              <a:t>XML</a:t>
            </a:r>
          </a:p>
          <a:p>
            <a:pPr marL="0" indent="0">
              <a:buNone/>
            </a:pPr>
            <a:r>
              <a:rPr lang="en-US" sz="2000" dirty="0">
                <a:cs typeface="Calibri"/>
              </a:rPr>
              <a:t>SQL</a:t>
            </a:r>
          </a:p>
          <a:p>
            <a:pPr marL="0" indent="0">
              <a:buNone/>
            </a:pPr>
            <a:r>
              <a:rPr lang="en-US" sz="2000" dirty="0">
                <a:cs typeface="Calibri"/>
              </a:rPr>
              <a:t>..</a:t>
            </a:r>
            <a:r>
              <a:rPr lang="en-US" sz="2000" dirty="0" err="1">
                <a:cs typeface="Calibri"/>
              </a:rPr>
              <a:t>och</a:t>
            </a:r>
            <a:r>
              <a:rPr lang="en-US" sz="2000" dirty="0">
                <a:cs typeface="Calibri"/>
              </a:rPr>
              <a:t> </a:t>
            </a:r>
            <a:r>
              <a:rPr lang="en-US" sz="2000" dirty="0" err="1">
                <a:cs typeface="Calibri"/>
              </a:rPr>
              <a:t>mycket</a:t>
            </a:r>
            <a:r>
              <a:rPr lang="en-US" sz="2000" dirty="0">
                <a:cs typeface="Calibri"/>
              </a:rPr>
              <a:t> </a:t>
            </a:r>
            <a:r>
              <a:rPr lang="en-US" sz="2000" dirty="0" err="1">
                <a:cs typeface="Calibri"/>
              </a:rPr>
              <a:t>mer</a:t>
            </a:r>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application&#10;&#10;Description automatically generated">
            <a:extLst>
              <a:ext uri="{FF2B5EF4-FFF2-40B4-BE49-F238E27FC236}">
                <a16:creationId xmlns:a16="http://schemas.microsoft.com/office/drawing/2014/main" id="{05357DF5-536A-4FB0-B781-D1BC060B5C93}"/>
              </a:ext>
            </a:extLst>
          </p:cNvPr>
          <p:cNvPicPr>
            <a:picLocks noChangeAspect="1"/>
          </p:cNvPicPr>
          <p:nvPr/>
        </p:nvPicPr>
        <p:blipFill>
          <a:blip r:embed="rId2"/>
          <a:stretch>
            <a:fillRect/>
          </a:stretch>
        </p:blipFill>
        <p:spPr>
          <a:xfrm>
            <a:off x="5405862" y="1124983"/>
            <a:ext cx="6019331" cy="4604788"/>
          </a:xfrm>
          <a:prstGeom prst="rect">
            <a:avLst/>
          </a:prstGeom>
          <a:effectLst/>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1212ECD9-E66E-4D2E-8AC4-E71CFC27D397}"/>
                  </a:ext>
                </a:extLst>
              </p14:cNvPr>
              <p14:cNvContentPartPr/>
              <p14:nvPr/>
            </p14:nvContentPartPr>
            <p14:xfrm>
              <a:off x="5456650" y="1629333"/>
              <a:ext cx="238125" cy="9525"/>
            </p14:xfrm>
          </p:contentPart>
        </mc:Choice>
        <mc:Fallback xmlns="">
          <p:pic>
            <p:nvPicPr>
              <p:cNvPr id="5" name="Ink 4">
                <a:extLst>
                  <a:ext uri="{FF2B5EF4-FFF2-40B4-BE49-F238E27FC236}">
                    <a16:creationId xmlns:a16="http://schemas.microsoft.com/office/drawing/2014/main" id="{1212ECD9-E66E-4D2E-8AC4-E71CFC27D397}"/>
                  </a:ext>
                </a:extLst>
              </p:cNvPr>
              <p:cNvPicPr/>
              <p:nvPr/>
            </p:nvPicPr>
            <p:blipFill>
              <a:blip r:embed="rId4"/>
              <a:stretch>
                <a:fillRect/>
              </a:stretch>
            </p:blipFill>
            <p:spPr>
              <a:xfrm>
                <a:off x="5439157" y="1612047"/>
                <a:ext cx="273469" cy="44450"/>
              </a:xfrm>
              <a:prstGeom prst="rect">
                <a:avLst/>
              </a:prstGeom>
            </p:spPr>
          </p:pic>
        </mc:Fallback>
      </mc:AlternateContent>
    </p:spTree>
    <p:extLst>
      <p:ext uri="{BB962C8B-B14F-4D97-AF65-F5344CB8AC3E}">
        <p14:creationId xmlns:p14="http://schemas.microsoft.com/office/powerpoint/2010/main" val="11025521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30F4E72DD0F695438C9C458286B9DFA6" ma:contentTypeVersion="12" ma:contentTypeDescription="Skapa ett nytt dokument." ma:contentTypeScope="" ma:versionID="75b99d9fe62484b44c0b77e7d15f1d64">
  <xsd:schema xmlns:xsd="http://www.w3.org/2001/XMLSchema" xmlns:xs="http://www.w3.org/2001/XMLSchema" xmlns:p="http://schemas.microsoft.com/office/2006/metadata/properties" xmlns:ns2="97cb82de-8ec6-407d-8b60-f4d9f602e5a3" xmlns:ns3="06aab6e1-d045-4d21-8f3c-38e1e679a5ce" targetNamespace="http://schemas.microsoft.com/office/2006/metadata/properties" ma:root="true" ma:fieldsID="befcf4da00c8cbd360364d9c04d9cb18" ns2:_="" ns3:_="">
    <xsd:import namespace="97cb82de-8ec6-407d-8b60-f4d9f602e5a3"/>
    <xsd:import namespace="06aab6e1-d045-4d21-8f3c-38e1e679a5c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OCR"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cb82de-8ec6-407d-8b60-f4d9f602e5a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6aab6e1-d045-4d21-8f3c-38e1e679a5ce" elementFormDefault="qualified">
    <xsd:import namespace="http://schemas.microsoft.com/office/2006/documentManagement/types"/>
    <xsd:import namespace="http://schemas.microsoft.com/office/infopath/2007/PartnerControls"/>
    <xsd:element name="SharedWithUsers" ma:index="16" nillable="true" ma:displayName="Dela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Delat med informa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ehållstyp"/>
        <xsd:element ref="dc:title" minOccurs="0" maxOccurs="1" ma:index="4" ma:displayName="Rubri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FA466A7-2A3A-4C0D-B59C-CF10F07A99D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cb82de-8ec6-407d-8b60-f4d9f602e5a3"/>
    <ds:schemaRef ds:uri="06aab6e1-d045-4d21-8f3c-38e1e679a5c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2D7D478-B2AB-4A49-A351-B621BD74A4E0}">
  <ds:schemaRefs>
    <ds:schemaRef ds:uri="http://schemas.microsoft.com/sharepoint/v3/contenttype/forms"/>
  </ds:schemaRefs>
</ds:datastoreItem>
</file>

<file path=customXml/itemProps3.xml><?xml version="1.0" encoding="utf-8"?>
<ds:datastoreItem xmlns:ds="http://schemas.openxmlformats.org/officeDocument/2006/customXml" ds:itemID="{7D1B7843-722E-4FE9-9F6E-EB3FB8B7B9F6}">
  <ds:schemaRefs>
    <ds:schemaRef ds:uri="06aab6e1-d045-4d21-8f3c-38e1e679a5ce"/>
    <ds:schemaRef ds:uri="97cb82de-8ec6-407d-8b60-f4d9f602e5a3"/>
    <ds:schemaRef ds:uri="http://schemas.microsoft.com/office/2006/documentManagement/types"/>
    <ds:schemaRef ds:uri="http://www.w3.org/XML/1998/namespace"/>
    <ds:schemaRef ds:uri="http://purl.org/dc/dcmitype/"/>
    <ds:schemaRef ds:uri="http://purl.org/dc/elements/1.1/"/>
    <ds:schemaRef ds:uri="http://schemas.microsoft.com/office/infopath/2007/PartnerControls"/>
    <ds:schemaRef ds:uri="http://schemas.openxmlformats.org/package/2006/metadata/core-properties"/>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office theme</Template>
  <TotalTime>413</TotalTime>
  <Words>501</Words>
  <Application>Microsoft Office PowerPoint</Application>
  <PresentationFormat>Widescreen</PresentationFormat>
  <Paragraphs>69</Paragraphs>
  <Slides>31</Slides>
  <Notes>0</Notes>
  <HiddenSlides>0</HiddenSlides>
  <MMClips>0</MMClips>
  <ScaleCrop>false</ScaleCrop>
  <HeadingPairs>
    <vt:vector size="6" baseType="variant">
      <vt:variant>
        <vt:lpstr>Brukte skrifter</vt:lpstr>
      </vt:variant>
      <vt:variant>
        <vt:i4>3</vt:i4>
      </vt:variant>
      <vt:variant>
        <vt:lpstr>Tema</vt:lpstr>
      </vt:variant>
      <vt:variant>
        <vt:i4>1</vt:i4>
      </vt:variant>
      <vt:variant>
        <vt:lpstr>Lysbildetitler</vt:lpstr>
      </vt:variant>
      <vt:variant>
        <vt:i4>31</vt:i4>
      </vt:variant>
    </vt:vector>
  </HeadingPairs>
  <TitlesOfParts>
    <vt:vector size="35" baseType="lpstr">
      <vt:lpstr>Arial</vt:lpstr>
      <vt:lpstr>Calibri</vt:lpstr>
      <vt:lpstr>Calibri Light</vt:lpstr>
      <vt:lpstr>office theme</vt:lpstr>
      <vt:lpstr>Self Service Business Intelligence (SSBI)</vt:lpstr>
      <vt:lpstr>Huvudsakliga områden inom SSBI </vt:lpstr>
      <vt:lpstr>Power BI</vt:lpstr>
      <vt:lpstr>Vårt mål!</vt:lpstr>
      <vt:lpstr>Plattformar för Power BI</vt:lpstr>
      <vt:lpstr>Fördelar med SSBI</vt:lpstr>
      <vt:lpstr>Grundläggande inställningar</vt:lpstr>
      <vt:lpstr>Regional Settings</vt:lpstr>
      <vt:lpstr>Datainsamling från olika källor </vt:lpstr>
      <vt:lpstr>Exempel – Data från International Monetary Fund </vt:lpstr>
      <vt:lpstr>Kan effektivt spara ner tabelldata via Get Data -&gt; Välj Web  -&gt; URL Måste dock hantera headers</vt:lpstr>
      <vt:lpstr>PowerPoint-presentasjon</vt:lpstr>
      <vt:lpstr>Förbehandla -&gt; close and apply</vt:lpstr>
      <vt:lpstr>Data view - Vi har till exempel länder I stringformat som kan omvandlas   </vt:lpstr>
      <vt:lpstr>Column tools ger oss möjlighet att omvandla stringdata i Country till geografisk data </vt:lpstr>
      <vt:lpstr>Country ändrat från string till geografisk data, något vi använder i Visualisations</vt:lpstr>
      <vt:lpstr>Kan till exempel välja bar plot och mäta GDP per år. Lite rörigt med så pass många länder.</vt:lpstr>
      <vt:lpstr>Filtrering på kategori Country, condition GDP</vt:lpstr>
      <vt:lpstr>Har vi egentligen dragit någon nytta av vår geografiska data i country än?</vt:lpstr>
      <vt:lpstr>PowerPoint-presentasjon</vt:lpstr>
      <vt:lpstr>Kan slutligen ta bort kategorifiltret</vt:lpstr>
      <vt:lpstr>Hantera paths i Power BI – Transform Data -&gt; Data Source  Settings -&gt; Change Data Source</vt:lpstr>
      <vt:lpstr>Population och estimerad population</vt:lpstr>
      <vt:lpstr>Uppgift</vt:lpstr>
      <vt:lpstr>Data preparation</vt:lpstr>
      <vt:lpstr>Drop down menu med bland annat Row Removal</vt:lpstr>
      <vt:lpstr>Filtrera NA-värden</vt:lpstr>
      <vt:lpstr>Appenda queries</vt:lpstr>
      <vt:lpstr>Append query</vt:lpstr>
      <vt:lpstr>Appenda alla queries till en ny query</vt:lpstr>
      <vt:lpstr>Hantera columns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 Jendle</dc:creator>
  <cp:lastModifiedBy>Eva Hegnar</cp:lastModifiedBy>
  <cp:revision>450</cp:revision>
  <dcterms:created xsi:type="dcterms:W3CDTF">2021-10-02T10:14:19Z</dcterms:created>
  <dcterms:modified xsi:type="dcterms:W3CDTF">2022-05-03T11:15:17Z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0x01010030F4E72DD0F695438C9C458286B9DFA6</vt:lpwstr>
  </property>
</Properties>
</file>